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44"/>
  </p:notesMasterIdLst>
  <p:sldIdLst>
    <p:sldId id="256" r:id="rId5"/>
    <p:sldId id="279" r:id="rId6"/>
    <p:sldId id="295" r:id="rId7"/>
    <p:sldId id="296" r:id="rId8"/>
    <p:sldId id="297" r:id="rId9"/>
    <p:sldId id="298" r:id="rId10"/>
    <p:sldId id="299" r:id="rId11"/>
    <p:sldId id="300" r:id="rId12"/>
    <p:sldId id="301" r:id="rId13"/>
    <p:sldId id="302" r:id="rId14"/>
    <p:sldId id="264" r:id="rId15"/>
    <p:sldId id="304" r:id="rId16"/>
    <p:sldId id="305" r:id="rId17"/>
    <p:sldId id="306" r:id="rId18"/>
    <p:sldId id="307" r:id="rId19"/>
    <p:sldId id="308" r:id="rId20"/>
    <p:sldId id="313" r:id="rId21"/>
    <p:sldId id="310" r:id="rId22"/>
    <p:sldId id="309" r:id="rId23"/>
    <p:sldId id="311" r:id="rId24"/>
    <p:sldId id="312" r:id="rId25"/>
    <p:sldId id="314" r:id="rId26"/>
    <p:sldId id="315" r:id="rId27"/>
    <p:sldId id="316" r:id="rId28"/>
    <p:sldId id="317" r:id="rId29"/>
    <p:sldId id="318" r:id="rId30"/>
    <p:sldId id="319" r:id="rId31"/>
    <p:sldId id="321" r:id="rId32"/>
    <p:sldId id="322" r:id="rId33"/>
    <p:sldId id="320" r:id="rId34"/>
    <p:sldId id="323" r:id="rId35"/>
    <p:sldId id="324" r:id="rId36"/>
    <p:sldId id="325" r:id="rId37"/>
    <p:sldId id="326" r:id="rId38"/>
    <p:sldId id="327" r:id="rId39"/>
    <p:sldId id="328" r:id="rId40"/>
    <p:sldId id="290" r:id="rId41"/>
    <p:sldId id="329" r:id="rId42"/>
    <p:sldId id="26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61699B8-CE1C-9C79-0955-2E8D38B1F6A3}" name="Lauren Kirksey" initials="" userId="S::lkirksey@harvester.cc::b918ab49-2d48-47c1-9974-7142e713399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CFCFC"/>
    <a:srgbClr val="A6B0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45"/>
    <p:restoredTop sz="85879"/>
  </p:normalViewPr>
  <p:slideViewPr>
    <p:cSldViewPr snapToGrid="0">
      <p:cViewPr varScale="1">
        <p:scale>
          <a:sx n="102" d="100"/>
          <a:sy n="102" d="100"/>
        </p:scale>
        <p:origin x="7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089AF5-EAC2-1A4E-87B9-69E9F7D3C5F4}" type="datetimeFigureOut">
              <a:rPr lang="en-US" smtClean="0"/>
              <a:t>9/25/24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80B9C7-40F5-D647-A838-9989CFF9FB9D}" type="slidenum">
              <a:rPr lang="en-US" smtClean="0"/>
              <a:t>‹#›</a:t>
            </a:fld>
            <a:endParaRPr lang="en-US"/>
          </a:p>
        </p:txBody>
      </p:sp>
    </p:spTree>
    <p:extLst>
      <p:ext uri="{BB962C8B-B14F-4D97-AF65-F5344CB8AC3E}">
        <p14:creationId xmlns:p14="http://schemas.microsoft.com/office/powerpoint/2010/main" val="613562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a:t>
            </a:fld>
            <a:endParaRPr lang="en-US"/>
          </a:p>
        </p:txBody>
      </p:sp>
    </p:spTree>
    <p:extLst>
      <p:ext uri="{BB962C8B-B14F-4D97-AF65-F5344CB8AC3E}">
        <p14:creationId xmlns:p14="http://schemas.microsoft.com/office/powerpoint/2010/main" val="1149254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place pictures, graphics, etc. </a:t>
            </a:r>
          </a:p>
        </p:txBody>
      </p:sp>
      <p:sp>
        <p:nvSpPr>
          <p:cNvPr id="4" name="Slide Number Placeholder 3"/>
          <p:cNvSpPr>
            <a:spLocks noGrp="1"/>
          </p:cNvSpPr>
          <p:nvPr>
            <p:ph type="sldNum" sz="quarter" idx="5"/>
          </p:nvPr>
        </p:nvSpPr>
        <p:spPr/>
        <p:txBody>
          <a:bodyPr/>
          <a:lstStyle/>
          <a:p>
            <a:fld id="{3D80B9C7-40F5-D647-A838-9989CFF9FB9D}" type="slidenum">
              <a:rPr lang="en-US" smtClean="0"/>
              <a:t>11</a:t>
            </a:fld>
            <a:endParaRPr lang="en-US"/>
          </a:p>
        </p:txBody>
      </p:sp>
    </p:spTree>
    <p:extLst>
      <p:ext uri="{BB962C8B-B14F-4D97-AF65-F5344CB8AC3E}">
        <p14:creationId xmlns:p14="http://schemas.microsoft.com/office/powerpoint/2010/main" val="224618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12</a:t>
            </a:fld>
            <a:endParaRPr lang="en-US"/>
          </a:p>
        </p:txBody>
      </p:sp>
    </p:spTree>
    <p:extLst>
      <p:ext uri="{BB962C8B-B14F-4D97-AF65-F5344CB8AC3E}">
        <p14:creationId xmlns:p14="http://schemas.microsoft.com/office/powerpoint/2010/main" val="42830815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13</a:t>
            </a:fld>
            <a:endParaRPr lang="en-US"/>
          </a:p>
        </p:txBody>
      </p:sp>
    </p:spTree>
    <p:extLst>
      <p:ext uri="{BB962C8B-B14F-4D97-AF65-F5344CB8AC3E}">
        <p14:creationId xmlns:p14="http://schemas.microsoft.com/office/powerpoint/2010/main" val="3636948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14</a:t>
            </a:fld>
            <a:endParaRPr lang="en-US"/>
          </a:p>
        </p:txBody>
      </p:sp>
    </p:spTree>
    <p:extLst>
      <p:ext uri="{BB962C8B-B14F-4D97-AF65-F5344CB8AC3E}">
        <p14:creationId xmlns:p14="http://schemas.microsoft.com/office/powerpoint/2010/main" val="11099082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15</a:t>
            </a:fld>
            <a:endParaRPr lang="en-US"/>
          </a:p>
        </p:txBody>
      </p:sp>
    </p:spTree>
    <p:extLst>
      <p:ext uri="{BB962C8B-B14F-4D97-AF65-F5344CB8AC3E}">
        <p14:creationId xmlns:p14="http://schemas.microsoft.com/office/powerpoint/2010/main" val="2293791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16</a:t>
            </a:fld>
            <a:endParaRPr lang="en-US"/>
          </a:p>
        </p:txBody>
      </p:sp>
    </p:spTree>
    <p:extLst>
      <p:ext uri="{BB962C8B-B14F-4D97-AF65-F5344CB8AC3E}">
        <p14:creationId xmlns:p14="http://schemas.microsoft.com/office/powerpoint/2010/main" val="599057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17</a:t>
            </a:fld>
            <a:endParaRPr lang="en-US"/>
          </a:p>
        </p:txBody>
      </p:sp>
    </p:spTree>
    <p:extLst>
      <p:ext uri="{BB962C8B-B14F-4D97-AF65-F5344CB8AC3E}">
        <p14:creationId xmlns:p14="http://schemas.microsoft.com/office/powerpoint/2010/main" val="3400639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18</a:t>
            </a:fld>
            <a:endParaRPr lang="en-US"/>
          </a:p>
        </p:txBody>
      </p:sp>
    </p:spTree>
    <p:extLst>
      <p:ext uri="{BB962C8B-B14F-4D97-AF65-F5344CB8AC3E}">
        <p14:creationId xmlns:p14="http://schemas.microsoft.com/office/powerpoint/2010/main" val="3317864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19</a:t>
            </a:fld>
            <a:endParaRPr lang="en-US"/>
          </a:p>
        </p:txBody>
      </p:sp>
    </p:spTree>
    <p:extLst>
      <p:ext uri="{BB962C8B-B14F-4D97-AF65-F5344CB8AC3E}">
        <p14:creationId xmlns:p14="http://schemas.microsoft.com/office/powerpoint/2010/main" val="203413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20</a:t>
            </a:fld>
            <a:endParaRPr lang="en-US"/>
          </a:p>
        </p:txBody>
      </p:sp>
    </p:spTree>
    <p:extLst>
      <p:ext uri="{BB962C8B-B14F-4D97-AF65-F5344CB8AC3E}">
        <p14:creationId xmlns:p14="http://schemas.microsoft.com/office/powerpoint/2010/main" val="2146829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a:t>
            </a:fld>
            <a:endParaRPr lang="en-US"/>
          </a:p>
        </p:txBody>
      </p:sp>
    </p:spTree>
    <p:extLst>
      <p:ext uri="{BB962C8B-B14F-4D97-AF65-F5344CB8AC3E}">
        <p14:creationId xmlns:p14="http://schemas.microsoft.com/office/powerpoint/2010/main" val="11146687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21</a:t>
            </a:fld>
            <a:endParaRPr lang="en-US"/>
          </a:p>
        </p:txBody>
      </p:sp>
    </p:spTree>
    <p:extLst>
      <p:ext uri="{BB962C8B-B14F-4D97-AF65-F5344CB8AC3E}">
        <p14:creationId xmlns:p14="http://schemas.microsoft.com/office/powerpoint/2010/main" val="15647410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22</a:t>
            </a:fld>
            <a:endParaRPr lang="en-US"/>
          </a:p>
        </p:txBody>
      </p:sp>
    </p:spTree>
    <p:extLst>
      <p:ext uri="{BB962C8B-B14F-4D97-AF65-F5344CB8AC3E}">
        <p14:creationId xmlns:p14="http://schemas.microsoft.com/office/powerpoint/2010/main" val="41840611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23</a:t>
            </a:fld>
            <a:endParaRPr lang="en-US"/>
          </a:p>
        </p:txBody>
      </p:sp>
    </p:spTree>
    <p:extLst>
      <p:ext uri="{BB962C8B-B14F-4D97-AF65-F5344CB8AC3E}">
        <p14:creationId xmlns:p14="http://schemas.microsoft.com/office/powerpoint/2010/main" val="25680435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24</a:t>
            </a:fld>
            <a:endParaRPr lang="en-US"/>
          </a:p>
        </p:txBody>
      </p:sp>
    </p:spTree>
    <p:extLst>
      <p:ext uri="{BB962C8B-B14F-4D97-AF65-F5344CB8AC3E}">
        <p14:creationId xmlns:p14="http://schemas.microsoft.com/office/powerpoint/2010/main" val="183991457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25</a:t>
            </a:fld>
            <a:endParaRPr lang="en-US"/>
          </a:p>
        </p:txBody>
      </p:sp>
    </p:spTree>
    <p:extLst>
      <p:ext uri="{BB962C8B-B14F-4D97-AF65-F5344CB8AC3E}">
        <p14:creationId xmlns:p14="http://schemas.microsoft.com/office/powerpoint/2010/main" val="25896898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26</a:t>
            </a:fld>
            <a:endParaRPr lang="en-US"/>
          </a:p>
        </p:txBody>
      </p:sp>
    </p:spTree>
    <p:extLst>
      <p:ext uri="{BB962C8B-B14F-4D97-AF65-F5344CB8AC3E}">
        <p14:creationId xmlns:p14="http://schemas.microsoft.com/office/powerpoint/2010/main" val="15759694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27</a:t>
            </a:fld>
            <a:endParaRPr lang="en-US"/>
          </a:p>
        </p:txBody>
      </p:sp>
    </p:spTree>
    <p:extLst>
      <p:ext uri="{BB962C8B-B14F-4D97-AF65-F5344CB8AC3E}">
        <p14:creationId xmlns:p14="http://schemas.microsoft.com/office/powerpoint/2010/main" val="37630839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28</a:t>
            </a:fld>
            <a:endParaRPr lang="en-US"/>
          </a:p>
        </p:txBody>
      </p:sp>
    </p:spTree>
    <p:extLst>
      <p:ext uri="{BB962C8B-B14F-4D97-AF65-F5344CB8AC3E}">
        <p14:creationId xmlns:p14="http://schemas.microsoft.com/office/powerpoint/2010/main" val="1252045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29</a:t>
            </a:fld>
            <a:endParaRPr lang="en-US"/>
          </a:p>
        </p:txBody>
      </p:sp>
    </p:spTree>
    <p:extLst>
      <p:ext uri="{BB962C8B-B14F-4D97-AF65-F5344CB8AC3E}">
        <p14:creationId xmlns:p14="http://schemas.microsoft.com/office/powerpoint/2010/main" val="258828014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30</a:t>
            </a:fld>
            <a:endParaRPr lang="en-US"/>
          </a:p>
        </p:txBody>
      </p:sp>
    </p:spTree>
    <p:extLst>
      <p:ext uri="{BB962C8B-B14F-4D97-AF65-F5344CB8AC3E}">
        <p14:creationId xmlns:p14="http://schemas.microsoft.com/office/powerpoint/2010/main" val="2268867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4</a:t>
            </a:fld>
            <a:endParaRPr lang="en-US"/>
          </a:p>
        </p:txBody>
      </p:sp>
    </p:spTree>
    <p:extLst>
      <p:ext uri="{BB962C8B-B14F-4D97-AF65-F5344CB8AC3E}">
        <p14:creationId xmlns:p14="http://schemas.microsoft.com/office/powerpoint/2010/main" val="11343656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31</a:t>
            </a:fld>
            <a:endParaRPr lang="en-US"/>
          </a:p>
        </p:txBody>
      </p:sp>
    </p:spTree>
    <p:extLst>
      <p:ext uri="{BB962C8B-B14F-4D97-AF65-F5344CB8AC3E}">
        <p14:creationId xmlns:p14="http://schemas.microsoft.com/office/powerpoint/2010/main" val="401737563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32</a:t>
            </a:fld>
            <a:endParaRPr lang="en-US"/>
          </a:p>
        </p:txBody>
      </p:sp>
    </p:spTree>
    <p:extLst>
      <p:ext uri="{BB962C8B-B14F-4D97-AF65-F5344CB8AC3E}">
        <p14:creationId xmlns:p14="http://schemas.microsoft.com/office/powerpoint/2010/main" val="12490621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33</a:t>
            </a:fld>
            <a:endParaRPr lang="en-US"/>
          </a:p>
        </p:txBody>
      </p:sp>
    </p:spTree>
    <p:extLst>
      <p:ext uri="{BB962C8B-B14F-4D97-AF65-F5344CB8AC3E}">
        <p14:creationId xmlns:p14="http://schemas.microsoft.com/office/powerpoint/2010/main" val="42605702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34</a:t>
            </a:fld>
            <a:endParaRPr lang="en-US"/>
          </a:p>
        </p:txBody>
      </p:sp>
    </p:spTree>
    <p:extLst>
      <p:ext uri="{BB962C8B-B14F-4D97-AF65-F5344CB8AC3E}">
        <p14:creationId xmlns:p14="http://schemas.microsoft.com/office/powerpoint/2010/main" val="117282836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35</a:t>
            </a:fld>
            <a:endParaRPr lang="en-US"/>
          </a:p>
        </p:txBody>
      </p:sp>
    </p:spTree>
    <p:extLst>
      <p:ext uri="{BB962C8B-B14F-4D97-AF65-F5344CB8AC3E}">
        <p14:creationId xmlns:p14="http://schemas.microsoft.com/office/powerpoint/2010/main" val="9608299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36</a:t>
            </a:fld>
            <a:endParaRPr lang="en-US"/>
          </a:p>
        </p:txBody>
      </p:sp>
    </p:spTree>
    <p:extLst>
      <p:ext uri="{BB962C8B-B14F-4D97-AF65-F5344CB8AC3E}">
        <p14:creationId xmlns:p14="http://schemas.microsoft.com/office/powerpoint/2010/main" val="389377468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37</a:t>
            </a:fld>
            <a:endParaRPr lang="en-US"/>
          </a:p>
        </p:txBody>
      </p:sp>
    </p:spTree>
    <p:extLst>
      <p:ext uri="{BB962C8B-B14F-4D97-AF65-F5344CB8AC3E}">
        <p14:creationId xmlns:p14="http://schemas.microsoft.com/office/powerpoint/2010/main" val="12134606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38</a:t>
            </a:fld>
            <a:endParaRPr lang="en-US"/>
          </a:p>
        </p:txBody>
      </p:sp>
    </p:spTree>
    <p:extLst>
      <p:ext uri="{BB962C8B-B14F-4D97-AF65-F5344CB8AC3E}">
        <p14:creationId xmlns:p14="http://schemas.microsoft.com/office/powerpoint/2010/main" val="23633846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39</a:t>
            </a:fld>
            <a:endParaRPr lang="en-US"/>
          </a:p>
        </p:txBody>
      </p:sp>
    </p:spTree>
    <p:extLst>
      <p:ext uri="{BB962C8B-B14F-4D97-AF65-F5344CB8AC3E}">
        <p14:creationId xmlns:p14="http://schemas.microsoft.com/office/powerpoint/2010/main" val="186983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5</a:t>
            </a:fld>
            <a:endParaRPr lang="en-US"/>
          </a:p>
        </p:txBody>
      </p:sp>
    </p:spTree>
    <p:extLst>
      <p:ext uri="{BB962C8B-B14F-4D97-AF65-F5344CB8AC3E}">
        <p14:creationId xmlns:p14="http://schemas.microsoft.com/office/powerpoint/2010/main" val="32027570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Heading: Bold OR Regular (44 pt)</a:t>
            </a:r>
          </a:p>
          <a:p>
            <a:r>
              <a:rPr lang="en-US" dirty="0"/>
              <a:t>Text: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6</a:t>
            </a:fld>
            <a:endParaRPr lang="en-US"/>
          </a:p>
        </p:txBody>
      </p:sp>
    </p:spTree>
    <p:extLst>
      <p:ext uri="{BB962C8B-B14F-4D97-AF65-F5344CB8AC3E}">
        <p14:creationId xmlns:p14="http://schemas.microsoft.com/office/powerpoint/2010/main" val="1615499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7</a:t>
            </a:fld>
            <a:endParaRPr lang="en-US"/>
          </a:p>
        </p:txBody>
      </p:sp>
    </p:spTree>
    <p:extLst>
      <p:ext uri="{BB962C8B-B14F-4D97-AF65-F5344CB8AC3E}">
        <p14:creationId xmlns:p14="http://schemas.microsoft.com/office/powerpoint/2010/main" val="3552128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Main Point: Bold (44 pt)</a:t>
            </a:r>
          </a:p>
          <a:p>
            <a:r>
              <a:rPr lang="en-US" dirty="0"/>
              <a:t>Scripture: Regular (36 pt)</a:t>
            </a:r>
          </a:p>
          <a:p>
            <a:r>
              <a:rPr lang="en-US" dirty="0"/>
              <a:t>Scripture Reference Regular (36 pt)</a:t>
            </a:r>
          </a:p>
          <a:p>
            <a:endParaRPr lang="en-US" dirty="0"/>
          </a:p>
        </p:txBody>
      </p:sp>
      <p:sp>
        <p:nvSpPr>
          <p:cNvPr id="4" name="Slide Number Placeholder 3"/>
          <p:cNvSpPr>
            <a:spLocks noGrp="1"/>
          </p:cNvSpPr>
          <p:nvPr>
            <p:ph type="sldNum" sz="quarter" idx="5"/>
          </p:nvPr>
        </p:nvSpPr>
        <p:spPr/>
        <p:txBody>
          <a:bodyPr/>
          <a:lstStyle/>
          <a:p>
            <a:fld id="{3D80B9C7-40F5-D647-A838-9989CFF9FB9D}" type="slidenum">
              <a:rPr lang="en-US" smtClean="0"/>
              <a:t>8</a:t>
            </a:fld>
            <a:endParaRPr lang="en-US"/>
          </a:p>
        </p:txBody>
      </p:sp>
    </p:spTree>
    <p:extLst>
      <p:ext uri="{BB962C8B-B14F-4D97-AF65-F5344CB8AC3E}">
        <p14:creationId xmlns:p14="http://schemas.microsoft.com/office/powerpoint/2010/main" val="342413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9</a:t>
            </a:fld>
            <a:endParaRPr lang="en-US"/>
          </a:p>
        </p:txBody>
      </p:sp>
    </p:spTree>
    <p:extLst>
      <p:ext uri="{BB962C8B-B14F-4D97-AF65-F5344CB8AC3E}">
        <p14:creationId xmlns:p14="http://schemas.microsoft.com/office/powerpoint/2010/main" val="4266401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Scripture: Regular (44 pt)</a:t>
            </a:r>
          </a:p>
          <a:p>
            <a:r>
              <a:rPr lang="en-US" dirty="0"/>
              <a:t>Emphasized Points: Bold (44 pt)</a:t>
            </a:r>
          </a:p>
          <a:p>
            <a:r>
              <a:rPr lang="en-US" dirty="0"/>
              <a:t>Scripture Reference Regular (36 pt)</a:t>
            </a:r>
          </a:p>
        </p:txBody>
      </p:sp>
      <p:sp>
        <p:nvSpPr>
          <p:cNvPr id="4" name="Slide Number Placeholder 3"/>
          <p:cNvSpPr>
            <a:spLocks noGrp="1"/>
          </p:cNvSpPr>
          <p:nvPr>
            <p:ph type="sldNum" sz="quarter" idx="5"/>
          </p:nvPr>
        </p:nvSpPr>
        <p:spPr/>
        <p:txBody>
          <a:bodyPr/>
          <a:lstStyle/>
          <a:p>
            <a:fld id="{3D80B9C7-40F5-D647-A838-9989CFF9FB9D}" type="slidenum">
              <a:rPr lang="en-US" smtClean="0"/>
              <a:t>10</a:t>
            </a:fld>
            <a:endParaRPr lang="en-US"/>
          </a:p>
        </p:txBody>
      </p:sp>
    </p:spTree>
    <p:extLst>
      <p:ext uri="{BB962C8B-B14F-4D97-AF65-F5344CB8AC3E}">
        <p14:creationId xmlns:p14="http://schemas.microsoft.com/office/powerpoint/2010/main" val="4038311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9/25/24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23028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9/25/24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14048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9/25/24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1485397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6D222F-C04F-914A-97B9-B646832A3DE3}" type="datetimeFigureOut">
              <a:rPr lang="en-US" smtClean="0"/>
              <a:t>9/25/24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088908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D222F-C04F-914A-97B9-B646832A3DE3}" type="datetimeFigureOut">
              <a:rPr lang="en-US" smtClean="0"/>
              <a:t>9/25/24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8794812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6D222F-C04F-914A-97B9-B646832A3DE3}" type="datetimeFigureOut">
              <a:rPr lang="en-US" smtClean="0"/>
              <a:t>9/25/24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1081467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6D222F-C04F-914A-97B9-B646832A3DE3}" type="datetimeFigureOut">
              <a:rPr lang="en-US" smtClean="0"/>
              <a:t>9/25/24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1386505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6D222F-C04F-914A-97B9-B646832A3DE3}" type="datetimeFigureOut">
              <a:rPr lang="en-US" smtClean="0"/>
              <a:t>9/25/24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495508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D222F-C04F-914A-97B9-B646832A3DE3}" type="datetimeFigureOut">
              <a:rPr lang="en-US" smtClean="0"/>
              <a:t>9/25/24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348061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6D222F-C04F-914A-97B9-B646832A3DE3}" type="datetimeFigureOut">
              <a:rPr lang="en-US" smtClean="0"/>
              <a:t>9/25/24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290991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6D222F-C04F-914A-97B9-B646832A3DE3}" type="datetimeFigureOut">
              <a:rPr lang="en-US" smtClean="0"/>
              <a:t>9/25/24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36F470-9928-5640-ACD4-902A5CDF31FF}" type="slidenum">
              <a:rPr lang="en-US" smtClean="0"/>
              <a:t>‹#›</a:t>
            </a:fld>
            <a:endParaRPr lang="en-US"/>
          </a:p>
        </p:txBody>
      </p:sp>
    </p:spTree>
    <p:extLst>
      <p:ext uri="{BB962C8B-B14F-4D97-AF65-F5344CB8AC3E}">
        <p14:creationId xmlns:p14="http://schemas.microsoft.com/office/powerpoint/2010/main" val="2512246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576D222F-C04F-914A-97B9-B646832A3DE3}" type="datetimeFigureOut">
              <a:rPr lang="en-US" smtClean="0"/>
              <a:t>9/25/24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7336F470-9928-5640-ACD4-902A5CDF31FF}" type="slidenum">
              <a:rPr lang="en-US" smtClean="0"/>
              <a:t>‹#›</a:t>
            </a:fld>
            <a:endParaRPr lang="en-US"/>
          </a:p>
        </p:txBody>
      </p:sp>
    </p:spTree>
    <p:extLst>
      <p:ext uri="{BB962C8B-B14F-4D97-AF65-F5344CB8AC3E}">
        <p14:creationId xmlns:p14="http://schemas.microsoft.com/office/powerpoint/2010/main" val="10883894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ack background with white text&#10;&#10;Description automatically generated">
            <a:extLst>
              <a:ext uri="{FF2B5EF4-FFF2-40B4-BE49-F238E27FC236}">
                <a16:creationId xmlns:a16="http://schemas.microsoft.com/office/drawing/2014/main" id="{59B05391-BE70-532B-60D0-0AA088AB9A64}"/>
              </a:ext>
            </a:extLst>
          </p:cNvPr>
          <p:cNvPicPr>
            <a:picLocks noChangeAspect="1"/>
          </p:cNvPicPr>
          <p:nvPr/>
        </p:nvPicPr>
        <p:blipFill>
          <a:blip r:embed="rId2"/>
          <a:srcRect t="19"/>
          <a:stretch/>
        </p:blipFill>
        <p:spPr>
          <a:xfrm>
            <a:off x="25778" y="39919"/>
            <a:ext cx="12191980" cy="6856718"/>
          </a:xfrm>
          <a:prstGeom prst="rect">
            <a:avLst/>
          </a:prstGeom>
        </p:spPr>
      </p:pic>
    </p:spTree>
    <p:extLst>
      <p:ext uri="{BB962C8B-B14F-4D97-AF65-F5344CB8AC3E}">
        <p14:creationId xmlns:p14="http://schemas.microsoft.com/office/powerpoint/2010/main" val="14487495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12:11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they have conquered him by the blood of the Lamb and by the word of their testimony, for they loved not their lives even unto death.</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782657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EC771B8-17D2-C6EC-4142-BDA7FD98DC26}"/>
              </a:ext>
            </a:extLst>
          </p:cNvPr>
          <p:cNvGraphicFramePr>
            <a:graphicFrameLocks noGrp="1"/>
          </p:cNvGraphicFramePr>
          <p:nvPr>
            <p:extLst>
              <p:ext uri="{D42A27DB-BD31-4B8C-83A1-F6EECF244321}">
                <p14:modId xmlns:p14="http://schemas.microsoft.com/office/powerpoint/2010/main" val="4197797605"/>
              </p:ext>
            </p:extLst>
          </p:nvPr>
        </p:nvGraphicFramePr>
        <p:xfrm>
          <a:off x="855784" y="533403"/>
          <a:ext cx="10480431" cy="5791194"/>
        </p:xfrm>
        <a:graphic>
          <a:graphicData uri="http://schemas.openxmlformats.org/drawingml/2006/table">
            <a:tbl>
              <a:tblPr firstRow="1" bandRow="1">
                <a:tableStyleId>{5C22544A-7EE6-4342-B048-85BDC9FD1C3A}</a:tableStyleId>
              </a:tblPr>
              <a:tblGrid>
                <a:gridCol w="2555631">
                  <a:extLst>
                    <a:ext uri="{9D8B030D-6E8A-4147-A177-3AD203B41FA5}">
                      <a16:colId xmlns:a16="http://schemas.microsoft.com/office/drawing/2014/main" val="2073974322"/>
                    </a:ext>
                  </a:extLst>
                </a:gridCol>
                <a:gridCol w="3598985">
                  <a:extLst>
                    <a:ext uri="{9D8B030D-6E8A-4147-A177-3AD203B41FA5}">
                      <a16:colId xmlns:a16="http://schemas.microsoft.com/office/drawing/2014/main" val="1322754101"/>
                    </a:ext>
                  </a:extLst>
                </a:gridCol>
                <a:gridCol w="4325815">
                  <a:extLst>
                    <a:ext uri="{9D8B030D-6E8A-4147-A177-3AD203B41FA5}">
                      <a16:colId xmlns:a16="http://schemas.microsoft.com/office/drawing/2014/main" val="1182395139"/>
                    </a:ext>
                  </a:extLst>
                </a:gridCol>
              </a:tblGrid>
              <a:tr h="643466">
                <a:tc>
                  <a:txBody>
                    <a:bodyPr/>
                    <a:lstStyle/>
                    <a:p>
                      <a:pPr algn="ctr"/>
                      <a:r>
                        <a:rPr lang="en-US" sz="2800" dirty="0">
                          <a:solidFill>
                            <a:srgbClr val="A6B033"/>
                          </a:solidFill>
                        </a:rPr>
                        <a:t>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A6B033"/>
                          </a:solidFill>
                        </a:rPr>
                        <a:t>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A6B033"/>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44768639"/>
                  </a:ext>
                </a:extLst>
              </a:tr>
              <a:tr h="643466">
                <a:tc>
                  <a:txBody>
                    <a:bodyPr/>
                    <a:lstStyle/>
                    <a:p>
                      <a:pPr algn="ctr"/>
                      <a:r>
                        <a:rPr lang="en-US" sz="2800" dirty="0">
                          <a:solidFill>
                            <a:srgbClr val="FCFCFC"/>
                          </a:solidFill>
                        </a:rPr>
                        <a:t>11:2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42 months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Nations trample the temple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13832855"/>
                  </a:ext>
                </a:extLst>
              </a:tr>
              <a:tr h="643466">
                <a:tc>
                  <a:txBody>
                    <a:bodyPr/>
                    <a:lstStyle/>
                    <a:p>
                      <a:pPr algn="ctr"/>
                      <a:r>
                        <a:rPr lang="en-US" sz="2800" dirty="0">
                          <a:solidFill>
                            <a:srgbClr val="FCFCFC"/>
                          </a:solidFill>
                        </a:rPr>
                        <a:t>11:3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1,260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Two witnesses prophesy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3808474"/>
                  </a:ext>
                </a:extLst>
              </a:tr>
              <a:tr h="643466">
                <a:tc>
                  <a:txBody>
                    <a:bodyPr/>
                    <a:lstStyle/>
                    <a:p>
                      <a:pPr algn="ctr"/>
                      <a:r>
                        <a:rPr lang="en-US" sz="2800" dirty="0">
                          <a:solidFill>
                            <a:srgbClr val="FCFCFC"/>
                          </a:solidFill>
                        </a:rPr>
                        <a:t>11:8-9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3 ½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Two witnesses left dead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5442186"/>
                  </a:ext>
                </a:extLst>
              </a:tr>
              <a:tr h="643466">
                <a:tc>
                  <a:txBody>
                    <a:bodyPr/>
                    <a:lstStyle/>
                    <a:p>
                      <a:pPr algn="ctr"/>
                      <a:r>
                        <a:rPr lang="en-US" sz="2800" dirty="0">
                          <a:solidFill>
                            <a:srgbClr val="FCFCFC"/>
                          </a:solidFill>
                        </a:rPr>
                        <a:t>12:6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1,260 days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Woman flees to the wilderness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72709690"/>
                  </a:ext>
                </a:extLst>
              </a:tr>
              <a:tr h="643466">
                <a:tc>
                  <a:txBody>
                    <a:bodyPr/>
                    <a:lstStyle/>
                    <a:p>
                      <a:pPr algn="ctr"/>
                      <a:r>
                        <a:rPr lang="en-US" sz="2800" dirty="0">
                          <a:solidFill>
                            <a:srgbClr val="FCFCFC"/>
                          </a:solidFill>
                        </a:rPr>
                        <a:t>12:14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Time, times, ½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Woman flees to the wilderness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2033486"/>
                  </a:ext>
                </a:extLst>
              </a:tr>
              <a:tr h="643466">
                <a:tc>
                  <a:txBody>
                    <a:bodyPr/>
                    <a:lstStyle/>
                    <a:p>
                      <a:pPr algn="ctr"/>
                      <a:r>
                        <a:rPr lang="en-US" sz="2800" dirty="0">
                          <a:solidFill>
                            <a:srgbClr val="FCFCFC"/>
                          </a:solidFill>
                        </a:rPr>
                        <a:t>13:5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42 months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Beast exercises authority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09690163"/>
                  </a:ext>
                </a:extLst>
              </a:tr>
              <a:tr h="643466">
                <a:tc>
                  <a:txBody>
                    <a:bodyPr/>
                    <a:lstStyle/>
                    <a:p>
                      <a:pPr algn="ctr"/>
                      <a:r>
                        <a:rPr lang="en-US" sz="2800" dirty="0">
                          <a:solidFill>
                            <a:srgbClr val="FCFCFC"/>
                          </a:solidFill>
                        </a:rPr>
                        <a:t>20:2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1,000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Dragon bound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0157169"/>
                  </a:ext>
                </a:extLst>
              </a:tr>
              <a:tr h="643466">
                <a:tc>
                  <a:txBody>
                    <a:bodyPr/>
                    <a:lstStyle/>
                    <a:p>
                      <a:pPr algn="ctr"/>
                      <a:r>
                        <a:rPr lang="en-US" sz="2800" dirty="0">
                          <a:solidFill>
                            <a:srgbClr val="FCFCFC"/>
                          </a:solidFill>
                        </a:rPr>
                        <a:t>20:5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800" dirty="0">
                          <a:solidFill>
                            <a:srgbClr val="FCFCFC"/>
                          </a:solidFill>
                        </a:rPr>
                        <a:t>1,000 years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a:solidFill>
                            <a:srgbClr val="FCFCFC"/>
                          </a:solidFill>
                        </a:rPr>
                        <a:t>Saints reign with Christ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8936047"/>
                  </a:ext>
                </a:extLst>
              </a:tr>
            </a:tbl>
          </a:graphicData>
        </a:graphic>
      </p:graphicFrame>
    </p:spTree>
    <p:extLst>
      <p:ext uri="{BB962C8B-B14F-4D97-AF65-F5344CB8AC3E}">
        <p14:creationId xmlns:p14="http://schemas.microsoft.com/office/powerpoint/2010/main" val="29612545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a:bodyPr>
          <a:lstStyle/>
          <a:p>
            <a:r>
              <a:rPr lang="en-US" sz="4800" b="1" dirty="0">
                <a:solidFill>
                  <a:srgbClr val="FCFCFC"/>
                </a:solidFill>
                <a:latin typeface="Helvetica" pitchFamily="2" charset="0"/>
              </a:rPr>
              <a:t>What can we see in these numbers</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42 months, 1,260 days are the same time. 3 ½ years. This is also the same as time, times, and ½ time in years and days.</a:t>
            </a:r>
          </a:p>
          <a:p>
            <a:pPr>
              <a:lnSpc>
                <a:spcPct val="100000"/>
              </a:lnSpc>
              <a:buClr>
                <a:schemeClr val="tx1"/>
              </a:buClr>
            </a:pPr>
            <a:r>
              <a:rPr lang="en-US" sz="4000" dirty="0">
                <a:solidFill>
                  <a:srgbClr val="A6B033"/>
                </a:solidFill>
                <a:latin typeface="Helvetica" pitchFamily="2" charset="0"/>
              </a:rPr>
              <a:t>The activity of the beast is described in terms of months(tramples the nation &amp; exercises authority)</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046815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a:bodyPr>
          <a:lstStyle/>
          <a:p>
            <a:r>
              <a:rPr lang="en-US" sz="4800" b="1" dirty="0">
                <a:solidFill>
                  <a:srgbClr val="FCFCFC"/>
                </a:solidFill>
                <a:latin typeface="Helvetica" pitchFamily="2" charset="0"/>
              </a:rPr>
              <a:t>What can we see in these numbers</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The activities of God’s people is described in terms of days (prophesying, left for dead, abiding in the wilderness)</a:t>
            </a:r>
          </a:p>
          <a:p>
            <a:pPr>
              <a:lnSpc>
                <a:spcPct val="100000"/>
              </a:lnSpc>
              <a:buClr>
                <a:schemeClr val="tx1"/>
              </a:buClr>
            </a:pPr>
            <a:r>
              <a:rPr lang="en-US" sz="4000" dirty="0">
                <a:solidFill>
                  <a:srgbClr val="A6B033"/>
                </a:solidFill>
                <a:latin typeface="Helvetica" pitchFamily="2" charset="0"/>
              </a:rPr>
              <a:t>The activities of Satan and Christ are described in terms of years (bound, reigning)</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182264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a:bodyPr>
          <a:lstStyle/>
          <a:p>
            <a:r>
              <a:rPr lang="en-US" sz="4800" b="1" dirty="0">
                <a:solidFill>
                  <a:srgbClr val="FCFCFC"/>
                </a:solidFill>
                <a:latin typeface="Helvetica" pitchFamily="2" charset="0"/>
              </a:rPr>
              <a:t>What can we see in these numbers</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We have the same time period (1</a:t>
            </a:r>
            <a:r>
              <a:rPr lang="en-US" sz="4000" baseline="30000" dirty="0">
                <a:solidFill>
                  <a:srgbClr val="A6B033"/>
                </a:solidFill>
                <a:latin typeface="Helvetica" pitchFamily="2" charset="0"/>
              </a:rPr>
              <a:t>st</a:t>
            </a:r>
            <a:r>
              <a:rPr lang="en-US" sz="4000" dirty="0">
                <a:solidFill>
                  <a:srgbClr val="A6B033"/>
                </a:solidFill>
                <a:latin typeface="Helvetica" pitchFamily="2" charset="0"/>
              </a:rPr>
              <a:t> to 2</a:t>
            </a:r>
            <a:r>
              <a:rPr lang="en-US" sz="4000" baseline="30000" dirty="0">
                <a:solidFill>
                  <a:srgbClr val="A6B033"/>
                </a:solidFill>
                <a:latin typeface="Helvetica" pitchFamily="2" charset="0"/>
              </a:rPr>
              <a:t>nd</a:t>
            </a:r>
            <a:r>
              <a:rPr lang="en-US" sz="4000" dirty="0">
                <a:solidFill>
                  <a:srgbClr val="A6B033"/>
                </a:solidFill>
                <a:latin typeface="Helvetica" pitchFamily="2" charset="0"/>
              </a:rPr>
              <a:t> coming of Jesus) described from different perspectives</a:t>
            </a:r>
          </a:p>
          <a:p>
            <a:pPr>
              <a:lnSpc>
                <a:spcPct val="100000"/>
              </a:lnSpc>
              <a:buClr>
                <a:schemeClr val="tx1"/>
              </a:buClr>
            </a:pPr>
            <a:r>
              <a:rPr lang="en-US" sz="4000" dirty="0">
                <a:solidFill>
                  <a:srgbClr val="A6B033"/>
                </a:solidFill>
                <a:latin typeface="Helvetica" pitchFamily="2" charset="0"/>
              </a:rPr>
              <a:t>Also must keep in mind the influence of Elisha’s time in the wilderness on these passages, 1 Kings 17:1, James 5:17-18</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417687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1 Kings 17:1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Now Elijah the </a:t>
            </a:r>
            <a:r>
              <a:rPr lang="en-US" sz="4800" dirty="0" err="1">
                <a:solidFill>
                  <a:srgbClr val="FCFCFC"/>
                </a:solidFill>
                <a:latin typeface="Helvetica" pitchFamily="2" charset="0"/>
              </a:rPr>
              <a:t>Tishbite</a:t>
            </a:r>
            <a:r>
              <a:rPr lang="en-US" sz="4800" dirty="0">
                <a:solidFill>
                  <a:srgbClr val="FCFCFC"/>
                </a:solidFill>
                <a:latin typeface="Helvetica" pitchFamily="2" charset="0"/>
              </a:rPr>
              <a:t>, of </a:t>
            </a:r>
            <a:r>
              <a:rPr lang="en-US" sz="4800" dirty="0" err="1">
                <a:solidFill>
                  <a:srgbClr val="FCFCFC"/>
                </a:solidFill>
                <a:latin typeface="Helvetica" pitchFamily="2" charset="0"/>
              </a:rPr>
              <a:t>Tishbe</a:t>
            </a:r>
            <a:r>
              <a:rPr lang="en-US" sz="4800" dirty="0">
                <a:solidFill>
                  <a:srgbClr val="FCFCFC"/>
                </a:solidFill>
                <a:latin typeface="Helvetica" pitchFamily="2" charset="0"/>
              </a:rPr>
              <a:t> in Gilead, said to Ahab, “As the LORD, the God of Israel, lives, before whom I stand, there shall be neither dew nor rain these years, except by my word.”</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330303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James 5:17-18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Elijah was a man with a nature like ours, and he prayed fervently that it might not rain, and for three years and six months it did not rain on the earth. Then he prayed again, and heaven gave rain, and the earth bore its fruit.</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8767068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b="1" dirty="0">
                <a:solidFill>
                  <a:srgbClr val="FCFCFC"/>
                </a:solidFill>
                <a:latin typeface="Helvetica" pitchFamily="2" charset="0"/>
              </a:rPr>
              <a:t>Ch13 V1-10 The beast from the Sea</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The beast is a combination of a leopard, a bear, a lion-an amalgamation of the four beasts that Daniel saw in his vision in Daniel 7</a:t>
            </a:r>
          </a:p>
          <a:p>
            <a:pPr>
              <a:lnSpc>
                <a:spcPct val="100000"/>
              </a:lnSpc>
              <a:buClr>
                <a:schemeClr val="tx1"/>
              </a:buClr>
            </a:pPr>
            <a:r>
              <a:rPr lang="en-US" sz="3200" dirty="0">
                <a:solidFill>
                  <a:srgbClr val="A6B033"/>
                </a:solidFill>
                <a:latin typeface="Helvetica" pitchFamily="2" charset="0"/>
              </a:rPr>
              <a:t>The dragon uses the beast for his purposes for 42 months</a:t>
            </a:r>
          </a:p>
          <a:p>
            <a:pPr>
              <a:lnSpc>
                <a:spcPct val="100000"/>
              </a:lnSpc>
              <a:buClr>
                <a:schemeClr val="tx1"/>
              </a:buClr>
            </a:pPr>
            <a:r>
              <a:rPr lang="en-US" sz="3200" dirty="0">
                <a:solidFill>
                  <a:srgbClr val="A6B033"/>
                </a:solidFill>
                <a:latin typeface="Helvetica" pitchFamily="2" charset="0"/>
              </a:rPr>
              <a:t>It makes war on the saints and conquers them</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66622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13:9-10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If anyone has an ear, let him hear: If anyone is to be taken captive, to captivity he goes; if anyone is to be slain with the sword, with the sword must he be slain. Here is a call for the endurance and faith of the saints.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3567126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b="1" dirty="0">
                <a:solidFill>
                  <a:srgbClr val="FCFCFC"/>
                </a:solidFill>
                <a:latin typeface="Helvetica" pitchFamily="2" charset="0"/>
              </a:rPr>
              <a:t>V11-18 The beast from the land</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It looks like a lamb but speaks like a dragon</a:t>
            </a:r>
          </a:p>
          <a:p>
            <a:pPr>
              <a:lnSpc>
                <a:spcPct val="100000"/>
              </a:lnSpc>
              <a:buClr>
                <a:schemeClr val="tx1"/>
              </a:buClr>
            </a:pPr>
            <a:r>
              <a:rPr lang="en-US" sz="3200" dirty="0">
                <a:solidFill>
                  <a:srgbClr val="A6B033"/>
                </a:solidFill>
                <a:latin typeface="Helvetica" pitchFamily="2" charset="0"/>
              </a:rPr>
              <a:t>It works for the first beast</a:t>
            </a:r>
          </a:p>
          <a:p>
            <a:pPr>
              <a:lnSpc>
                <a:spcPct val="100000"/>
              </a:lnSpc>
              <a:buClr>
                <a:schemeClr val="tx1"/>
              </a:buClr>
            </a:pPr>
            <a:r>
              <a:rPr lang="en-US" sz="3200" dirty="0">
                <a:solidFill>
                  <a:srgbClr val="A6B033"/>
                </a:solidFill>
                <a:latin typeface="Helvetica" pitchFamily="2" charset="0"/>
              </a:rPr>
              <a:t>Just as the first beast is a parody of Christ, the second beast is also a parody of Christ</a:t>
            </a:r>
          </a:p>
          <a:p>
            <a:pPr>
              <a:lnSpc>
                <a:spcPct val="100000"/>
              </a:lnSpc>
              <a:buClr>
                <a:schemeClr val="tx1"/>
              </a:buClr>
            </a:pPr>
            <a:r>
              <a:rPr lang="en-US" sz="3200" dirty="0">
                <a:solidFill>
                  <a:srgbClr val="A6B033"/>
                </a:solidFill>
                <a:latin typeface="Helvetica" pitchFamily="2" charset="0"/>
              </a:rPr>
              <a:t>In every way, the second beast is counterfeit</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314869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a:bodyPr>
          <a:lstStyle/>
          <a:p>
            <a:r>
              <a:rPr lang="en-US" sz="4800" b="1" dirty="0">
                <a:solidFill>
                  <a:srgbClr val="FCFCFC"/>
                </a:solidFill>
                <a:latin typeface="Helvetica" pitchFamily="2" charset="0"/>
              </a:rPr>
              <a:t>Review of Interpretive Principles</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Language and Literature</a:t>
            </a:r>
            <a:endParaRPr lang="en-US" sz="4000" dirty="0">
              <a:solidFill>
                <a:srgbClr val="FCFCFC"/>
              </a:solidFill>
              <a:latin typeface="Helvetica" pitchFamily="2" charset="0"/>
            </a:endParaRPr>
          </a:p>
          <a:p>
            <a:pPr>
              <a:lnSpc>
                <a:spcPct val="100000"/>
              </a:lnSpc>
              <a:buClr>
                <a:schemeClr val="tx1"/>
              </a:buClr>
            </a:pPr>
            <a:r>
              <a:rPr lang="en-US" sz="4000" dirty="0">
                <a:solidFill>
                  <a:srgbClr val="A6B033"/>
                </a:solidFill>
                <a:latin typeface="Helvetica" pitchFamily="2" charset="0"/>
              </a:rPr>
              <a:t>Structure and Sequence</a:t>
            </a:r>
            <a:endParaRPr lang="en-US" sz="4000" dirty="0">
              <a:solidFill>
                <a:srgbClr val="FCFCFC"/>
              </a:solidFill>
              <a:latin typeface="Helvetica" pitchFamily="2" charset="0"/>
            </a:endParaRPr>
          </a:p>
          <a:p>
            <a:pPr>
              <a:lnSpc>
                <a:spcPct val="100000"/>
              </a:lnSpc>
              <a:buClr>
                <a:schemeClr val="tx1"/>
              </a:buClr>
            </a:pPr>
            <a:r>
              <a:rPr lang="en-US" sz="4000" dirty="0">
                <a:solidFill>
                  <a:srgbClr val="A6B033"/>
                </a:solidFill>
                <a:latin typeface="Helvetica" pitchFamily="2" charset="0"/>
              </a:rPr>
              <a:t>Time and Audience</a:t>
            </a:r>
            <a:endParaRPr lang="en-US" sz="4000" dirty="0">
              <a:solidFill>
                <a:srgbClr val="FCFCFC"/>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127996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b="1" dirty="0">
                <a:solidFill>
                  <a:srgbClr val="FCFCFC"/>
                </a:solidFill>
                <a:latin typeface="Helvetica" pitchFamily="2" charset="0"/>
              </a:rPr>
              <a:t>The Identity of the beast</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John tells us that the heads on the beast represent Rome</a:t>
            </a:r>
          </a:p>
          <a:p>
            <a:pPr>
              <a:lnSpc>
                <a:spcPct val="100000"/>
              </a:lnSpc>
              <a:buClr>
                <a:schemeClr val="tx1"/>
              </a:buClr>
            </a:pPr>
            <a:r>
              <a:rPr lang="en-US" sz="3200" dirty="0">
                <a:solidFill>
                  <a:srgbClr val="A6B033"/>
                </a:solidFill>
                <a:latin typeface="Helvetica" pitchFamily="2" charset="0"/>
              </a:rPr>
              <a:t>The second beast works for and points to the first beast and has very religious overtones. We can probably identify this beast as the emperor cult that forced the citizens of Rome to worship the emperor as a god.</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3426200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17:7-14(ESV)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3600" dirty="0">
                <a:solidFill>
                  <a:srgbClr val="FCFCFC"/>
                </a:solidFill>
                <a:latin typeface="Helvetica" pitchFamily="2" charset="0"/>
              </a:rPr>
              <a:t>But the angel said to me, “Why do you marvel? I will tell you the mystery of the woman, and of the beast with seven heads and ten horns that carries her. The beast that you saw was, and is not, and is about to rise from the bottomless pit and go to destruction. And the dwellers on earth whose names have not been written in the book of life from the foundation of the world will marvel to see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689227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17:7-14(ESV)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3600" dirty="0">
                <a:solidFill>
                  <a:srgbClr val="FCFCFC"/>
                </a:solidFill>
                <a:latin typeface="Helvetica" pitchFamily="2" charset="0"/>
              </a:rPr>
              <a:t>the beast, because it was and is not and is to come. This calls for a mind with wisdom: the seven heads are seven mountains on which the woman is seated; they are also seven kings, five of whom have fallen, one is, the other has not yet come, and when he does come he must remain only a little while. As for the beast that was and is not, it is an eighth but it belongs to the seven, and it goes to destruction. And the ten horns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677489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17:7-14(ESV)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3600" dirty="0">
                <a:solidFill>
                  <a:srgbClr val="FCFCFC"/>
                </a:solidFill>
                <a:latin typeface="Helvetica" pitchFamily="2" charset="0"/>
              </a:rPr>
              <a:t>that you saw are ten kings who have not yet royal power, but they are to receive authority as kings for one hour, together with the beast. These are of one mind, and they hand over their power and authority to the beast. They will make war on the Lamb, and the Lamb will conquer them, for he is Lord of lords and King of kings, and those with him are called and chosen and faithful.”</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9876284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b="1" dirty="0">
                <a:solidFill>
                  <a:srgbClr val="FCFCFC"/>
                </a:solidFill>
                <a:latin typeface="Helvetica" pitchFamily="2" charset="0"/>
              </a:rPr>
              <a:t>The number of the beast</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The historical view: </a:t>
            </a:r>
            <a:r>
              <a:rPr lang="en-US" sz="3200" dirty="0">
                <a:solidFill>
                  <a:srgbClr val="FCFCFC"/>
                </a:solidFill>
                <a:latin typeface="Helvetica" pitchFamily="2" charset="0"/>
              </a:rPr>
              <a:t>sees the number 666 referring to a specific person in history using the practice of gematria (using letters to represent numbers) </a:t>
            </a:r>
          </a:p>
          <a:p>
            <a:pPr>
              <a:lnSpc>
                <a:spcPct val="100000"/>
              </a:lnSpc>
              <a:buClr>
                <a:schemeClr val="tx1"/>
              </a:buClr>
            </a:pPr>
            <a:r>
              <a:rPr lang="en-US" sz="3200" dirty="0">
                <a:solidFill>
                  <a:srgbClr val="FCFCFC"/>
                </a:solidFill>
                <a:latin typeface="Helvetica" pitchFamily="2" charset="0"/>
              </a:rPr>
              <a:t>Using that method Caesar Nero equals 666 and Greek word for beast (</a:t>
            </a:r>
            <a:r>
              <a:rPr lang="en-US" sz="3200" dirty="0" err="1">
                <a:solidFill>
                  <a:srgbClr val="FCFCFC"/>
                </a:solidFill>
                <a:latin typeface="Helvetica" pitchFamily="2" charset="0"/>
              </a:rPr>
              <a:t>therion</a:t>
            </a:r>
            <a:r>
              <a:rPr lang="en-US" sz="3200" dirty="0">
                <a:solidFill>
                  <a:srgbClr val="FCFCFC"/>
                </a:solidFill>
                <a:latin typeface="Helvetica" pitchFamily="2" charset="0"/>
              </a:rPr>
              <a:t>) also equals 666</a:t>
            </a:r>
          </a:p>
          <a:p>
            <a:pPr>
              <a:lnSpc>
                <a:spcPct val="100000"/>
              </a:lnSpc>
              <a:buClr>
                <a:schemeClr val="tx1"/>
              </a:buClr>
            </a:pPr>
            <a:r>
              <a:rPr lang="en-US" sz="3200" dirty="0">
                <a:solidFill>
                  <a:srgbClr val="A6B033"/>
                </a:solidFill>
                <a:latin typeface="Helvetica" pitchFamily="2" charset="0"/>
              </a:rPr>
              <a:t>The symbolic View: </a:t>
            </a:r>
            <a:r>
              <a:rPr lang="en-US" sz="3200" dirty="0">
                <a:solidFill>
                  <a:srgbClr val="FCFCFC"/>
                </a:solidFill>
                <a:latin typeface="Helvetica" pitchFamily="2" charset="0"/>
              </a:rPr>
              <a:t>666 is simply a triple number of mankind in opposition to 777 as the triple divine number</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11305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sz="4000" b="1" dirty="0">
                <a:solidFill>
                  <a:srgbClr val="FCFCFC"/>
                </a:solidFill>
                <a:latin typeface="Helvetica" pitchFamily="2" charset="0"/>
              </a:rPr>
              <a:t>So, let’s put this all together</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dirty="0">
                <a:solidFill>
                  <a:srgbClr val="A6B033"/>
                </a:solidFill>
                <a:latin typeface="Helvetica" pitchFamily="2" charset="0"/>
              </a:rPr>
              <a:t>The churches in Asia Minor, would have identified the beast as the Roman Empire, and the second beast as the Emperor cult that forced citizens to worship pagan idols</a:t>
            </a:r>
          </a:p>
          <a:p>
            <a:pPr>
              <a:lnSpc>
                <a:spcPct val="100000"/>
              </a:lnSpc>
              <a:buClr>
                <a:schemeClr val="tx1"/>
              </a:buClr>
            </a:pPr>
            <a:r>
              <a:rPr lang="en-US" dirty="0">
                <a:solidFill>
                  <a:srgbClr val="A6B033"/>
                </a:solidFill>
                <a:latin typeface="Helvetica" pitchFamily="2" charset="0"/>
              </a:rPr>
              <a:t>The beasts also represent how the dragon will make war on the saints, through the persecution of the first beast and the false teaching/religion of the second beast that entices Christians to accommodate to the worship of the beast</a:t>
            </a:r>
          </a:p>
          <a:p>
            <a:pPr>
              <a:lnSpc>
                <a:spcPct val="100000"/>
              </a:lnSpc>
              <a:buClr>
                <a:schemeClr val="tx1"/>
              </a:buClr>
            </a:pPr>
            <a:r>
              <a:rPr lang="en-US" dirty="0">
                <a:solidFill>
                  <a:srgbClr val="A6B033"/>
                </a:solidFill>
                <a:latin typeface="Helvetica" pitchFamily="2" charset="0"/>
              </a:rPr>
              <a:t>So, we can see the beasts operating in every culture in every time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027797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b="1" dirty="0">
                <a:solidFill>
                  <a:srgbClr val="FCFCFC"/>
                </a:solidFill>
                <a:latin typeface="Helvetica" pitchFamily="2" charset="0"/>
              </a:rPr>
              <a:t>Ch14 1-5 The Lamb and the 144,000</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144,000 again</a:t>
            </a:r>
          </a:p>
          <a:p>
            <a:pPr>
              <a:lnSpc>
                <a:spcPct val="100000"/>
              </a:lnSpc>
              <a:buClr>
                <a:schemeClr val="tx1"/>
              </a:buClr>
            </a:pPr>
            <a:r>
              <a:rPr lang="en-US" sz="3200" dirty="0">
                <a:solidFill>
                  <a:srgbClr val="A6B033"/>
                </a:solidFill>
                <a:latin typeface="Helvetica" pitchFamily="2" charset="0"/>
              </a:rPr>
              <a:t>It works for the first beast</a:t>
            </a:r>
          </a:p>
          <a:p>
            <a:pPr>
              <a:lnSpc>
                <a:spcPct val="100000"/>
              </a:lnSpc>
              <a:buClr>
                <a:schemeClr val="tx1"/>
              </a:buClr>
            </a:pPr>
            <a:r>
              <a:rPr lang="en-US" sz="3200" dirty="0">
                <a:solidFill>
                  <a:srgbClr val="A6B033"/>
                </a:solidFill>
                <a:latin typeface="Helvetica" pitchFamily="2" charset="0"/>
              </a:rPr>
              <a:t>In opposition to the followers of the beast, these have the father’s name on their foreheads (same as the seal)</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81419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b="1" dirty="0">
                <a:solidFill>
                  <a:srgbClr val="FCFCFC"/>
                </a:solidFill>
                <a:latin typeface="Helvetica" pitchFamily="2" charset="0"/>
              </a:rPr>
              <a:t>V6-13 The message of the Three Angels</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000" dirty="0">
                <a:solidFill>
                  <a:srgbClr val="A6B033"/>
                </a:solidFill>
                <a:latin typeface="Helvetica" pitchFamily="2" charset="0"/>
              </a:rPr>
              <a:t>1</a:t>
            </a:r>
            <a:r>
              <a:rPr lang="en-US" sz="3000" baseline="30000" dirty="0">
                <a:solidFill>
                  <a:srgbClr val="A6B033"/>
                </a:solidFill>
                <a:latin typeface="Helvetica" pitchFamily="2" charset="0"/>
              </a:rPr>
              <a:t>st</a:t>
            </a:r>
            <a:r>
              <a:rPr lang="en-US" sz="3000" dirty="0">
                <a:solidFill>
                  <a:srgbClr val="A6B033"/>
                </a:solidFill>
                <a:latin typeface="Helvetica" pitchFamily="2" charset="0"/>
              </a:rPr>
              <a:t> angel: the hour has come and people should worship the God who made the environments that have been destroyed by the trumpets/dragon</a:t>
            </a:r>
          </a:p>
          <a:p>
            <a:pPr>
              <a:lnSpc>
                <a:spcPct val="100000"/>
              </a:lnSpc>
              <a:buClr>
                <a:schemeClr val="tx1"/>
              </a:buClr>
            </a:pPr>
            <a:r>
              <a:rPr lang="en-US" sz="3000" dirty="0">
                <a:solidFill>
                  <a:srgbClr val="A6B033"/>
                </a:solidFill>
                <a:latin typeface="Helvetica" pitchFamily="2" charset="0"/>
              </a:rPr>
              <a:t>2</a:t>
            </a:r>
            <a:r>
              <a:rPr lang="en-US" sz="3000" baseline="30000" dirty="0">
                <a:solidFill>
                  <a:srgbClr val="A6B033"/>
                </a:solidFill>
                <a:latin typeface="Helvetica" pitchFamily="2" charset="0"/>
              </a:rPr>
              <a:t>nd</a:t>
            </a:r>
            <a:r>
              <a:rPr lang="en-US" sz="3000" dirty="0">
                <a:solidFill>
                  <a:srgbClr val="A6B033"/>
                </a:solidFill>
                <a:latin typeface="Helvetica" pitchFamily="2" charset="0"/>
              </a:rPr>
              <a:t> angel: the first mention of Babylon, but we’ll see much more</a:t>
            </a:r>
          </a:p>
          <a:p>
            <a:pPr>
              <a:lnSpc>
                <a:spcPct val="100000"/>
              </a:lnSpc>
              <a:buClr>
                <a:schemeClr val="tx1"/>
              </a:buClr>
            </a:pPr>
            <a:r>
              <a:rPr lang="en-US" sz="3000" dirty="0">
                <a:solidFill>
                  <a:srgbClr val="A6B033"/>
                </a:solidFill>
                <a:latin typeface="Helvetica" pitchFamily="2" charset="0"/>
              </a:rPr>
              <a:t>3</a:t>
            </a:r>
            <a:r>
              <a:rPr lang="en-US" sz="3000" baseline="30000" dirty="0">
                <a:solidFill>
                  <a:srgbClr val="A6B033"/>
                </a:solidFill>
                <a:latin typeface="Helvetica" pitchFamily="2" charset="0"/>
              </a:rPr>
              <a:t>rd</a:t>
            </a:r>
            <a:r>
              <a:rPr lang="en-US" sz="3000" dirty="0">
                <a:solidFill>
                  <a:srgbClr val="A6B033"/>
                </a:solidFill>
                <a:latin typeface="Helvetica" pitchFamily="2" charset="0"/>
              </a:rPr>
              <a:t> angel: Those with the mark of the beast were drunk with the wine of sexual immorality, but now they will drink the wine of God’s wrath.</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5886466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14:12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Here is a call for the endurance of the saints, those who keep the commandments of God and their faith in Jesus.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20096944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13:10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If anyone is to be taken captive, to captivity he goes; if anyone is to be slain with the sword, with the sword must he be slain. Here is a call for the endurance and faith of the saints.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570729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fontScale="90000"/>
          </a:bodyPr>
          <a:lstStyle/>
          <a:p>
            <a:r>
              <a:rPr lang="en-US" sz="4800" b="1" dirty="0">
                <a:solidFill>
                  <a:srgbClr val="FCFCFC"/>
                </a:solidFill>
                <a:latin typeface="Helvetica" pitchFamily="2" charset="0"/>
              </a:rPr>
              <a:t>Ch12 V1-6 The Woman and the Dragon</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12-14 is the theological center of Revelation as it portrays the epic struggle between God and Satan on a cosmic scale</a:t>
            </a:r>
            <a:endParaRPr lang="en-US" sz="4000" dirty="0">
              <a:solidFill>
                <a:srgbClr val="FCFCFC"/>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3416491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b="1" dirty="0">
                <a:solidFill>
                  <a:srgbClr val="FCFCFC"/>
                </a:solidFill>
                <a:latin typeface="Helvetica" pitchFamily="2" charset="0"/>
              </a:rPr>
              <a:t>V14-20 Harvester of the Earth</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The parable of the tares found in Matthew 13</a:t>
            </a:r>
          </a:p>
          <a:p>
            <a:pPr>
              <a:lnSpc>
                <a:spcPct val="100000"/>
              </a:lnSpc>
              <a:buClr>
                <a:schemeClr val="tx1"/>
              </a:buClr>
            </a:pPr>
            <a:r>
              <a:rPr lang="en-US" sz="3200" dirty="0">
                <a:solidFill>
                  <a:srgbClr val="A6B033"/>
                </a:solidFill>
                <a:latin typeface="Helvetica" pitchFamily="2" charset="0"/>
              </a:rPr>
              <a:t>So, we have in chapters 12-14 another presentation of the time from the first coming of Christ to the final coming and judgement</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2215211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sz="4000" b="1" dirty="0">
                <a:solidFill>
                  <a:srgbClr val="FCFCFC"/>
                </a:solidFill>
                <a:latin typeface="Helvetica" pitchFamily="2" charset="0"/>
              </a:rPr>
              <a:t>Ch15 V1-8 Preparation for the Seven Bowls of Judgement</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Now the final series of ”7”</a:t>
            </a:r>
          </a:p>
          <a:p>
            <a:pPr>
              <a:lnSpc>
                <a:spcPct val="100000"/>
              </a:lnSpc>
              <a:buClr>
                <a:schemeClr val="tx1"/>
              </a:buClr>
            </a:pPr>
            <a:r>
              <a:rPr lang="en-US" sz="3200" dirty="0">
                <a:solidFill>
                  <a:srgbClr val="A6B033"/>
                </a:solidFill>
                <a:latin typeface="Helvetica" pitchFamily="2" charset="0"/>
              </a:rPr>
              <a:t>The seals emphasized the security of the saints during judgement</a:t>
            </a:r>
          </a:p>
          <a:p>
            <a:pPr>
              <a:lnSpc>
                <a:spcPct val="100000"/>
              </a:lnSpc>
              <a:buClr>
                <a:schemeClr val="tx1"/>
              </a:buClr>
            </a:pPr>
            <a:r>
              <a:rPr lang="en-US" sz="3200" dirty="0">
                <a:solidFill>
                  <a:srgbClr val="A6B033"/>
                </a:solidFill>
                <a:latin typeface="Helvetica" pitchFamily="2" charset="0"/>
              </a:rPr>
              <a:t>The trumpets emphasized the witness of the saints during judgement</a:t>
            </a:r>
          </a:p>
          <a:p>
            <a:pPr>
              <a:lnSpc>
                <a:spcPct val="100000"/>
              </a:lnSpc>
              <a:buClr>
                <a:schemeClr val="tx1"/>
              </a:buClr>
            </a:pPr>
            <a:r>
              <a:rPr lang="en-US" sz="3200" dirty="0">
                <a:solidFill>
                  <a:srgbClr val="A6B033"/>
                </a:solidFill>
                <a:latin typeface="Helvetica" pitchFamily="2" charset="0"/>
              </a:rPr>
              <a:t>The bowls will emphasize the righteousness of the saints during judgement</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3258594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sz="4000" b="1" dirty="0">
                <a:solidFill>
                  <a:srgbClr val="FCFCFC"/>
                </a:solidFill>
                <a:latin typeface="Helvetica" pitchFamily="2" charset="0"/>
              </a:rPr>
              <a:t>Verse 8</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600" dirty="0">
                <a:solidFill>
                  <a:srgbClr val="A6B033"/>
                </a:solidFill>
                <a:latin typeface="Helvetica" pitchFamily="2" charset="0"/>
              </a:rPr>
              <a:t>We see the worship is an act of war in Revelation</a:t>
            </a:r>
          </a:p>
          <a:p>
            <a:pPr>
              <a:lnSpc>
                <a:spcPct val="100000"/>
              </a:lnSpc>
              <a:buClr>
                <a:schemeClr val="tx1"/>
              </a:buClr>
            </a:pPr>
            <a:r>
              <a:rPr lang="en-US" sz="3600" dirty="0">
                <a:solidFill>
                  <a:srgbClr val="A6B033"/>
                </a:solidFill>
                <a:latin typeface="Helvetica" pitchFamily="2" charset="0"/>
              </a:rPr>
              <a:t>Worship declares sides and allegiance</a:t>
            </a:r>
          </a:p>
          <a:p>
            <a:pPr>
              <a:lnSpc>
                <a:spcPct val="100000"/>
              </a:lnSpc>
              <a:buClr>
                <a:schemeClr val="tx1"/>
              </a:buClr>
            </a:pPr>
            <a:r>
              <a:rPr lang="en-US" sz="3600" dirty="0">
                <a:solidFill>
                  <a:srgbClr val="A6B033"/>
                </a:solidFill>
                <a:latin typeface="Helvetica" pitchFamily="2" charset="0"/>
              </a:rPr>
              <a:t>Worship has consequences!</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9272783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sz="4000" b="1" dirty="0">
                <a:solidFill>
                  <a:srgbClr val="FCFCFC"/>
                </a:solidFill>
                <a:latin typeface="Helvetica" pitchFamily="2" charset="0"/>
              </a:rPr>
              <a:t>Ch16 V1-16 First Through Sixth Bowls</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The bowls of wrath</a:t>
            </a:r>
          </a:p>
          <a:p>
            <a:pPr>
              <a:lnSpc>
                <a:spcPct val="100000"/>
              </a:lnSpc>
              <a:buClr>
                <a:schemeClr val="tx1"/>
              </a:buClr>
            </a:pPr>
            <a:r>
              <a:rPr lang="en-US" sz="3200" dirty="0">
                <a:solidFill>
                  <a:srgbClr val="A6B033"/>
                </a:solidFill>
                <a:latin typeface="Helvetica" pitchFamily="2" charset="0"/>
              </a:rPr>
              <a:t>These bowls match the trumpets, except that now everything dies, not just 1/3. The idea is that this is final</a:t>
            </a:r>
          </a:p>
          <a:p>
            <a:pPr>
              <a:lnSpc>
                <a:spcPct val="100000"/>
              </a:lnSpc>
              <a:buClr>
                <a:schemeClr val="tx1"/>
              </a:buClr>
            </a:pPr>
            <a:r>
              <a:rPr lang="en-US" sz="3200" dirty="0">
                <a:solidFill>
                  <a:srgbClr val="A6B033"/>
                </a:solidFill>
                <a:latin typeface="Helvetica" pitchFamily="2" charset="0"/>
              </a:rPr>
              <a:t>Once again, the bowls refer back to the plagues of Egypt in Exodus</a:t>
            </a:r>
          </a:p>
          <a:p>
            <a:pPr>
              <a:lnSpc>
                <a:spcPct val="100000"/>
              </a:lnSpc>
              <a:buClr>
                <a:schemeClr val="tx1"/>
              </a:buClr>
            </a:pPr>
            <a:r>
              <a:rPr lang="en-US" sz="3200" dirty="0">
                <a:solidFill>
                  <a:srgbClr val="A6B033"/>
                </a:solidFill>
                <a:latin typeface="Helvetica" pitchFamily="2" charset="0"/>
              </a:rPr>
              <a:t>Once again, they only affect those who have the mark of the beast</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5726626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260977"/>
            <a:ext cx="11306433" cy="1325563"/>
          </a:xfrm>
        </p:spPr>
        <p:txBody>
          <a:bodyPr>
            <a:normAutofit/>
          </a:bodyPr>
          <a:lstStyle/>
          <a:p>
            <a:r>
              <a:rPr lang="en-US" sz="4000" b="1" dirty="0">
                <a:solidFill>
                  <a:srgbClr val="FCFCFC"/>
                </a:solidFill>
                <a:latin typeface="Helvetica" pitchFamily="2" charset="0"/>
              </a:rPr>
              <a:t>V17-21 Seventh Bowl</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465554"/>
            <a:ext cx="11209719" cy="3583459"/>
          </a:xfrm>
        </p:spPr>
        <p:txBody>
          <a:bodyPr>
            <a:noAutofit/>
          </a:bodyPr>
          <a:lstStyle/>
          <a:p>
            <a:pPr>
              <a:lnSpc>
                <a:spcPct val="100000"/>
              </a:lnSpc>
              <a:buClr>
                <a:schemeClr val="tx1"/>
              </a:buClr>
            </a:pPr>
            <a:r>
              <a:rPr lang="en-US" sz="3200" dirty="0">
                <a:solidFill>
                  <a:srgbClr val="A6B033"/>
                </a:solidFill>
                <a:latin typeface="Helvetica" pitchFamily="2" charset="0"/>
              </a:rPr>
              <a:t>Once again, we have a final scene</a:t>
            </a:r>
          </a:p>
          <a:p>
            <a:pPr>
              <a:lnSpc>
                <a:spcPct val="100000"/>
              </a:lnSpc>
              <a:buClr>
                <a:schemeClr val="tx1"/>
              </a:buClr>
            </a:pPr>
            <a:r>
              <a:rPr lang="en-US" sz="3200" dirty="0">
                <a:solidFill>
                  <a:srgbClr val="A6B033"/>
                </a:solidFill>
                <a:latin typeface="Helvetica" pitchFamily="2" charset="0"/>
              </a:rPr>
              <a:t>Compare 16:17 with 11:17</a:t>
            </a:r>
          </a:p>
          <a:p>
            <a:pPr>
              <a:lnSpc>
                <a:spcPct val="100000"/>
              </a:lnSpc>
              <a:buClr>
                <a:schemeClr val="tx1"/>
              </a:buClr>
            </a:pPr>
            <a:r>
              <a:rPr lang="en-US" sz="3200" dirty="0">
                <a:solidFill>
                  <a:srgbClr val="A6B033"/>
                </a:solidFill>
                <a:latin typeface="Helvetica" pitchFamily="2" charset="0"/>
              </a:rPr>
              <a:t>This is the last day of God’s judgement</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0770005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16:17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The seventh angel poured out his bowl into the air, and a loud voice came out of the temple, from the throne, saying, “It is done!”</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3555121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11:17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err="1">
                <a:solidFill>
                  <a:srgbClr val="FCFCFC"/>
                </a:solidFill>
                <a:latin typeface="Helvetica" pitchFamily="2" charset="0"/>
              </a:rPr>
              <a:t>saying,“We</a:t>
            </a:r>
            <a:r>
              <a:rPr lang="en-US" sz="4800" dirty="0">
                <a:solidFill>
                  <a:srgbClr val="FCFCFC"/>
                </a:solidFill>
                <a:latin typeface="Helvetica" pitchFamily="2" charset="0"/>
              </a:rPr>
              <a:t> give thanks to you, Lord God Almighty, who is and who was, for you have taken your great power and begun to reign.</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3762452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91140" y="797340"/>
            <a:ext cx="11209719" cy="5217601"/>
          </a:xfrm>
        </p:spPr>
        <p:txBody>
          <a:bodyPr>
            <a:noAutofit/>
          </a:bodyPr>
          <a:lstStyle/>
          <a:p>
            <a:pPr>
              <a:lnSpc>
                <a:spcPct val="100000"/>
              </a:lnSpc>
              <a:buClr>
                <a:schemeClr val="tx1"/>
              </a:buClr>
            </a:pPr>
            <a:r>
              <a:rPr lang="en-US" sz="3500" dirty="0">
                <a:solidFill>
                  <a:srgbClr val="A6B033"/>
                </a:solidFill>
                <a:latin typeface="Helvetica" pitchFamily="2" charset="0"/>
              </a:rPr>
              <a:t>Week 1: </a:t>
            </a:r>
            <a:r>
              <a:rPr lang="en-US" sz="3500" dirty="0">
                <a:solidFill>
                  <a:srgbClr val="FCFCFC"/>
                </a:solidFill>
                <a:latin typeface="Helvetica" pitchFamily="2" charset="0"/>
              </a:rPr>
              <a:t>Setting the Stage</a:t>
            </a:r>
          </a:p>
          <a:p>
            <a:pPr>
              <a:lnSpc>
                <a:spcPct val="100000"/>
              </a:lnSpc>
              <a:buClr>
                <a:schemeClr val="tx1"/>
              </a:buClr>
            </a:pPr>
            <a:r>
              <a:rPr lang="en-US" sz="3500" dirty="0">
                <a:solidFill>
                  <a:srgbClr val="A6B033"/>
                </a:solidFill>
                <a:latin typeface="Helvetica" pitchFamily="2" charset="0"/>
              </a:rPr>
              <a:t>Week 2: </a:t>
            </a:r>
            <a:r>
              <a:rPr lang="en-US" sz="3500" dirty="0">
                <a:solidFill>
                  <a:srgbClr val="FCFCFC"/>
                </a:solidFill>
                <a:latin typeface="Helvetica" pitchFamily="2" charset="0"/>
              </a:rPr>
              <a:t>Reading Revelation Informationally Ch 1-7</a:t>
            </a:r>
          </a:p>
          <a:p>
            <a:pPr>
              <a:lnSpc>
                <a:spcPct val="100000"/>
              </a:lnSpc>
              <a:buClr>
                <a:schemeClr val="tx1"/>
              </a:buClr>
            </a:pPr>
            <a:r>
              <a:rPr lang="en-US" sz="3500" dirty="0">
                <a:solidFill>
                  <a:srgbClr val="A6B033"/>
                </a:solidFill>
                <a:latin typeface="Helvetica" pitchFamily="2" charset="0"/>
              </a:rPr>
              <a:t>Week 3:</a:t>
            </a:r>
            <a:r>
              <a:rPr lang="en-US" sz="3500" dirty="0">
                <a:solidFill>
                  <a:srgbClr val="FCFCFC"/>
                </a:solidFill>
                <a:latin typeface="Helvetica" pitchFamily="2" charset="0"/>
              </a:rPr>
              <a:t> Reading Revelation Informationally Ch 8-11</a:t>
            </a:r>
          </a:p>
          <a:p>
            <a:pPr>
              <a:lnSpc>
                <a:spcPct val="100000"/>
              </a:lnSpc>
              <a:buClr>
                <a:schemeClr val="tx1"/>
              </a:buClr>
            </a:pPr>
            <a:r>
              <a:rPr lang="en-US" sz="3500" dirty="0">
                <a:solidFill>
                  <a:srgbClr val="A6B033"/>
                </a:solidFill>
                <a:latin typeface="Helvetica" pitchFamily="2" charset="0"/>
              </a:rPr>
              <a:t>Week 4: </a:t>
            </a:r>
            <a:r>
              <a:rPr lang="en-US" sz="3500" dirty="0">
                <a:solidFill>
                  <a:srgbClr val="FCFCFC"/>
                </a:solidFill>
                <a:latin typeface="Helvetica" pitchFamily="2" charset="0"/>
              </a:rPr>
              <a:t>Reading Revelation Informationally Ch 12-16</a:t>
            </a:r>
          </a:p>
          <a:p>
            <a:pPr>
              <a:lnSpc>
                <a:spcPct val="100000"/>
              </a:lnSpc>
              <a:buClr>
                <a:schemeClr val="tx1"/>
              </a:buClr>
            </a:pPr>
            <a:r>
              <a:rPr lang="en-US" sz="3500" dirty="0">
                <a:solidFill>
                  <a:srgbClr val="A6B033"/>
                </a:solidFill>
                <a:latin typeface="Helvetica" pitchFamily="2" charset="0"/>
              </a:rPr>
              <a:t>Week 5: </a:t>
            </a:r>
            <a:r>
              <a:rPr lang="en-US" sz="3500" dirty="0">
                <a:solidFill>
                  <a:srgbClr val="FCFCFC"/>
                </a:solidFill>
                <a:latin typeface="Helvetica" pitchFamily="2" charset="0"/>
              </a:rPr>
              <a:t>Reading Revelation Theologically Ch 17-22</a:t>
            </a:r>
          </a:p>
          <a:p>
            <a:pPr>
              <a:lnSpc>
                <a:spcPct val="100000"/>
              </a:lnSpc>
              <a:buClr>
                <a:schemeClr val="tx1"/>
              </a:buClr>
            </a:pPr>
            <a:r>
              <a:rPr lang="en-US" sz="3500" dirty="0">
                <a:solidFill>
                  <a:srgbClr val="A6B033"/>
                </a:solidFill>
                <a:latin typeface="Helvetica" pitchFamily="2" charset="0"/>
              </a:rPr>
              <a:t>Week 6: </a:t>
            </a:r>
            <a:r>
              <a:rPr lang="en-US" sz="3500" dirty="0">
                <a:solidFill>
                  <a:srgbClr val="FCFCFC"/>
                </a:solidFill>
                <a:latin typeface="Helvetica" pitchFamily="2" charset="0"/>
              </a:rPr>
              <a:t>Reading Revelation </a:t>
            </a:r>
            <a:r>
              <a:rPr lang="en-US" sz="3500" dirty="0" err="1">
                <a:solidFill>
                  <a:srgbClr val="FCFCFC"/>
                </a:solidFill>
                <a:latin typeface="Helvetica" pitchFamily="2" charset="0"/>
              </a:rPr>
              <a:t>Transformationally</a:t>
            </a:r>
            <a:endParaRPr lang="en-US" sz="3500" dirty="0">
              <a:solidFill>
                <a:srgbClr val="FCFCFC"/>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6014941"/>
            <a:ext cx="3245708" cy="45719"/>
          </a:xfrm>
          <a:prstGeom prst="rect">
            <a:avLst/>
          </a:prstGeom>
        </p:spPr>
      </p:pic>
    </p:spTree>
    <p:extLst>
      <p:ext uri="{BB962C8B-B14F-4D97-AF65-F5344CB8AC3E}">
        <p14:creationId xmlns:p14="http://schemas.microsoft.com/office/powerpoint/2010/main" val="7527027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42784" y="1234944"/>
            <a:ext cx="11306432" cy="4388111"/>
          </a:xfrm>
        </p:spPr>
        <p:txBody>
          <a:bodyPr>
            <a:noAutofit/>
          </a:bodyPr>
          <a:lstStyle/>
          <a:p>
            <a:pPr marL="0" indent="0">
              <a:lnSpc>
                <a:spcPct val="100000"/>
              </a:lnSpc>
              <a:buNone/>
            </a:pPr>
            <a:r>
              <a:rPr lang="en-US" sz="5400" b="1" dirty="0">
                <a:solidFill>
                  <a:srgbClr val="FCFCFC"/>
                </a:solidFill>
                <a:latin typeface="Helvetica" pitchFamily="2" charset="0"/>
              </a:rPr>
              <a:t>Assignment</a:t>
            </a:r>
          </a:p>
          <a:p>
            <a:pPr marL="0" indent="0">
              <a:lnSpc>
                <a:spcPct val="100000"/>
              </a:lnSpc>
              <a:buNone/>
            </a:pPr>
            <a:r>
              <a:rPr lang="en-US" sz="4800" b="1" dirty="0">
                <a:solidFill>
                  <a:srgbClr val="A6B033"/>
                </a:solidFill>
                <a:latin typeface="Helvetica" pitchFamily="2" charset="0"/>
              </a:rPr>
              <a:t>Read the entire book of Revelation. Look for the major themes of worship, witness, and endurance in the face of persecution.</a:t>
            </a:r>
            <a:endParaRPr lang="en-US" sz="4800" dirty="0">
              <a:solidFill>
                <a:srgbClr val="A6B033"/>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59815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BA57908-53FA-64FE-5E24-8BE4A79C9469}"/>
              </a:ext>
            </a:extLst>
          </p:cNvPr>
          <p:cNvPicPr>
            <a:picLocks noChangeAspect="1"/>
          </p:cNvPicPr>
          <p:nvPr/>
        </p:nvPicPr>
        <p:blipFill>
          <a:blip r:embed="rId3"/>
          <a:stretch>
            <a:fillRect/>
          </a:stretch>
        </p:blipFill>
        <p:spPr>
          <a:xfrm>
            <a:off x="1237994" y="874807"/>
            <a:ext cx="5108385" cy="5108385"/>
          </a:xfrm>
          <a:prstGeom prst="rect">
            <a:avLst/>
          </a:prstGeom>
        </p:spPr>
      </p:pic>
      <p:sp>
        <p:nvSpPr>
          <p:cNvPr id="4" name="Title 1">
            <a:extLst>
              <a:ext uri="{FF2B5EF4-FFF2-40B4-BE49-F238E27FC236}">
                <a16:creationId xmlns:a16="http://schemas.microsoft.com/office/drawing/2014/main" id="{A10C60A1-DAD6-FB07-4456-E4689A62B317}"/>
              </a:ext>
            </a:extLst>
          </p:cNvPr>
          <p:cNvSpPr>
            <a:spLocks noGrp="1"/>
          </p:cNvSpPr>
          <p:nvPr/>
        </p:nvSpPr>
        <p:spPr>
          <a:xfrm>
            <a:off x="6507146" y="1359165"/>
            <a:ext cx="5261302" cy="4139667"/>
          </a:xfrm>
          <a:prstGeom prst="rect">
            <a:avLst/>
          </a:prstGeom>
        </p:spPr>
        <p:txBody>
          <a:bodyPr vert="horz" lIns="91440" tIns="45720" rIns="91440" bIns="45720" rtlCol="0" anchor="ctr">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4400" b="1" dirty="0">
                <a:latin typeface="Helvetica" pitchFamily="2" charset="0"/>
              </a:rPr>
              <a:t>Got questions?</a:t>
            </a:r>
          </a:p>
        </p:txBody>
      </p:sp>
    </p:spTree>
    <p:extLst>
      <p:ext uri="{BB962C8B-B14F-4D97-AF65-F5344CB8AC3E}">
        <p14:creationId xmlns:p14="http://schemas.microsoft.com/office/powerpoint/2010/main" val="744410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a:bodyPr>
          <a:lstStyle/>
          <a:p>
            <a:r>
              <a:rPr lang="en-US" sz="4800" b="1" dirty="0">
                <a:solidFill>
                  <a:srgbClr val="FCFCFC"/>
                </a:solidFill>
                <a:latin typeface="Helvetica" pitchFamily="2" charset="0"/>
              </a:rPr>
              <a:t>Who is the woman?</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The woman as the promise bearer, both Israel and the church</a:t>
            </a:r>
          </a:p>
          <a:p>
            <a:pPr>
              <a:lnSpc>
                <a:spcPct val="100000"/>
              </a:lnSpc>
              <a:buClr>
                <a:schemeClr val="tx1"/>
              </a:buClr>
            </a:pPr>
            <a:r>
              <a:rPr lang="en-US" sz="4000" dirty="0">
                <a:solidFill>
                  <a:srgbClr val="A6B033"/>
                </a:solidFill>
                <a:latin typeface="Helvetica" pitchFamily="2" charset="0"/>
              </a:rPr>
              <a:t>The wilderness was the place where the soul was purified through encounters of temptation with Satan as well as preparation</a:t>
            </a:r>
            <a:endParaRPr lang="en-US" sz="4000" dirty="0">
              <a:solidFill>
                <a:srgbClr val="FCFCFC"/>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125398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a:bodyPr>
          <a:lstStyle/>
          <a:p>
            <a:r>
              <a:rPr lang="en-US" sz="4800" b="1" dirty="0">
                <a:solidFill>
                  <a:srgbClr val="FCFCFC"/>
                </a:solidFill>
                <a:latin typeface="Helvetica" pitchFamily="2" charset="0"/>
              </a:rPr>
              <a:t>Who is the child?</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The dragon tries to consume the child</a:t>
            </a:r>
          </a:p>
          <a:p>
            <a:pPr>
              <a:lnSpc>
                <a:spcPct val="100000"/>
              </a:lnSpc>
              <a:buClr>
                <a:schemeClr val="tx1"/>
              </a:buClr>
            </a:pPr>
            <a:r>
              <a:rPr lang="en-US" sz="4000" dirty="0">
                <a:solidFill>
                  <a:srgbClr val="A6B033"/>
                </a:solidFill>
                <a:latin typeface="Helvetica" pitchFamily="2" charset="0"/>
              </a:rPr>
              <a:t>”You shall break them with a rod of iron…” Psalm 2:9</a:t>
            </a:r>
          </a:p>
          <a:p>
            <a:pPr>
              <a:lnSpc>
                <a:spcPct val="100000"/>
              </a:lnSpc>
              <a:buClr>
                <a:schemeClr val="tx1"/>
              </a:buClr>
            </a:pPr>
            <a:r>
              <a:rPr lang="en-US" sz="4000" dirty="0">
                <a:solidFill>
                  <a:srgbClr val="A6B033"/>
                </a:solidFill>
                <a:latin typeface="Helvetica" pitchFamily="2" charset="0"/>
              </a:rPr>
              <a:t>The child is caught up to God</a:t>
            </a:r>
            <a:endParaRPr lang="en-US" sz="4000" dirty="0">
              <a:solidFill>
                <a:srgbClr val="FCFCFC"/>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85974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2" y="433068"/>
            <a:ext cx="11306433" cy="1325563"/>
          </a:xfrm>
        </p:spPr>
        <p:txBody>
          <a:bodyPr>
            <a:normAutofit/>
          </a:bodyPr>
          <a:lstStyle/>
          <a:p>
            <a:r>
              <a:rPr lang="en-US" sz="4800" b="1" dirty="0">
                <a:solidFill>
                  <a:srgbClr val="FCFCFC"/>
                </a:solidFill>
                <a:latin typeface="Helvetica" pitchFamily="2" charset="0"/>
              </a:rPr>
              <a:t>Who is the Dragon?</a:t>
            </a: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539496" y="1758631"/>
            <a:ext cx="11209719" cy="3583459"/>
          </a:xfrm>
        </p:spPr>
        <p:txBody>
          <a:bodyPr>
            <a:noAutofit/>
          </a:bodyPr>
          <a:lstStyle/>
          <a:p>
            <a:pPr>
              <a:lnSpc>
                <a:spcPct val="100000"/>
              </a:lnSpc>
              <a:buClr>
                <a:schemeClr val="tx1"/>
              </a:buClr>
            </a:pPr>
            <a:r>
              <a:rPr lang="en-US" sz="4000" dirty="0">
                <a:solidFill>
                  <a:srgbClr val="A6B033"/>
                </a:solidFill>
                <a:latin typeface="Helvetica" pitchFamily="2" charset="0"/>
              </a:rPr>
              <a:t>The dragon is easier to identify</a:t>
            </a:r>
          </a:p>
          <a:p>
            <a:pPr>
              <a:lnSpc>
                <a:spcPct val="100000"/>
              </a:lnSpc>
              <a:buClr>
                <a:schemeClr val="tx1"/>
              </a:buClr>
            </a:pPr>
            <a:r>
              <a:rPr lang="en-US" sz="4000" dirty="0">
                <a:solidFill>
                  <a:srgbClr val="A6B033"/>
                </a:solidFill>
                <a:latin typeface="Helvetica" pitchFamily="2" charset="0"/>
              </a:rPr>
              <a:t>Verse 9</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646869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12:9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800" dirty="0">
                <a:solidFill>
                  <a:srgbClr val="FCFCFC"/>
                </a:solidFill>
                <a:latin typeface="Helvetica" pitchFamily="2" charset="0"/>
              </a:rPr>
              <a:t>And the great dragon was thrown down, that ancient serpent, who is called the devil and Satan, the deceiver of the whole world-he was thrown down to the earth, and his angels were thrown down with him.</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3931796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42784" y="1234944"/>
            <a:ext cx="11306432" cy="4388111"/>
          </a:xfrm>
        </p:spPr>
        <p:txBody>
          <a:bodyPr>
            <a:noAutofit/>
          </a:bodyPr>
          <a:lstStyle/>
          <a:p>
            <a:pPr marL="0" indent="0">
              <a:lnSpc>
                <a:spcPct val="100000"/>
              </a:lnSpc>
              <a:buNone/>
            </a:pPr>
            <a:r>
              <a:rPr lang="en-US" sz="5400" b="1" dirty="0">
                <a:solidFill>
                  <a:srgbClr val="FCFCFC"/>
                </a:solidFill>
                <a:latin typeface="Helvetica" pitchFamily="2" charset="0"/>
              </a:rPr>
              <a:t>Verses 7-17 </a:t>
            </a:r>
          </a:p>
          <a:p>
            <a:pPr marL="0" indent="0">
              <a:lnSpc>
                <a:spcPct val="100000"/>
              </a:lnSpc>
              <a:buNone/>
            </a:pPr>
            <a:r>
              <a:rPr lang="en-US" sz="5400" b="1" dirty="0">
                <a:solidFill>
                  <a:srgbClr val="A6B033"/>
                </a:solidFill>
                <a:latin typeface="Helvetica" pitchFamily="2" charset="0"/>
              </a:rPr>
              <a:t>Satan Thrown Down</a:t>
            </a:r>
            <a:endParaRPr lang="en-US" sz="5400" dirty="0">
              <a:solidFill>
                <a:srgbClr val="A6B033"/>
              </a:solidFill>
              <a:latin typeface="Helvetica" pitchFamily="2" charset="0"/>
            </a:endParaRP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08535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37989-8526-D100-D898-968B5223E996}"/>
              </a:ext>
            </a:extLst>
          </p:cNvPr>
          <p:cNvSpPr>
            <a:spLocks noGrp="1"/>
          </p:cNvSpPr>
          <p:nvPr>
            <p:ph type="title"/>
          </p:nvPr>
        </p:nvSpPr>
        <p:spPr>
          <a:xfrm>
            <a:off x="442783" y="5097054"/>
            <a:ext cx="11306433" cy="834253"/>
          </a:xfrm>
        </p:spPr>
        <p:txBody>
          <a:bodyPr>
            <a:normAutofit/>
          </a:bodyPr>
          <a:lstStyle/>
          <a:p>
            <a:r>
              <a:rPr lang="en-US" sz="4000" dirty="0">
                <a:solidFill>
                  <a:srgbClr val="FCFCFC"/>
                </a:solidFill>
                <a:effectLst/>
                <a:latin typeface="Helvetica" pitchFamily="2" charset="0"/>
              </a:rPr>
              <a:t>Revelation 12:10 (ESV)</a:t>
            </a:r>
            <a:endParaRPr lang="en-US" sz="4000" dirty="0">
              <a:solidFill>
                <a:srgbClr val="FCFCFC"/>
              </a:solidFill>
              <a:latin typeface="Helvetica" pitchFamily="2" charset="0"/>
            </a:endParaRPr>
          </a:p>
        </p:txBody>
      </p:sp>
      <p:sp>
        <p:nvSpPr>
          <p:cNvPr id="3" name="Content Placeholder 2">
            <a:extLst>
              <a:ext uri="{FF2B5EF4-FFF2-40B4-BE49-F238E27FC236}">
                <a16:creationId xmlns:a16="http://schemas.microsoft.com/office/drawing/2014/main" id="{E7788C68-9BA1-E3FD-1A60-DA7FA23E2079}"/>
              </a:ext>
            </a:extLst>
          </p:cNvPr>
          <p:cNvSpPr>
            <a:spLocks noGrp="1"/>
          </p:cNvSpPr>
          <p:nvPr>
            <p:ph idx="1"/>
          </p:nvPr>
        </p:nvSpPr>
        <p:spPr>
          <a:xfrm>
            <a:off x="418069" y="305809"/>
            <a:ext cx="11306432" cy="4827894"/>
          </a:xfrm>
        </p:spPr>
        <p:txBody>
          <a:bodyPr>
            <a:noAutofit/>
          </a:bodyPr>
          <a:lstStyle/>
          <a:p>
            <a:pPr marL="0" indent="0">
              <a:lnSpc>
                <a:spcPct val="100000"/>
              </a:lnSpc>
              <a:buNone/>
            </a:pPr>
            <a:r>
              <a:rPr lang="en-US" sz="4400" dirty="0">
                <a:solidFill>
                  <a:srgbClr val="FCFCFC"/>
                </a:solidFill>
                <a:latin typeface="Helvetica" pitchFamily="2" charset="0"/>
              </a:rPr>
              <a:t>And I heard a loud voice in heaven, saying, “Now the salvation and the power and the kingdom of our God and the authority of his Christ have come, for the accuser of our brothers has been thrown down, who accuses them day and night before our God.</a:t>
            </a:r>
          </a:p>
        </p:txBody>
      </p:sp>
      <p:pic>
        <p:nvPicPr>
          <p:cNvPr id="7" name="Picture 6">
            <a:extLst>
              <a:ext uri="{FF2B5EF4-FFF2-40B4-BE49-F238E27FC236}">
                <a16:creationId xmlns:a16="http://schemas.microsoft.com/office/drawing/2014/main" id="{4726A392-567D-9F06-AC85-FFF3D5BAC20B}"/>
              </a:ext>
            </a:extLst>
          </p:cNvPr>
          <p:cNvPicPr>
            <a:picLocks noChangeAspect="1"/>
          </p:cNvPicPr>
          <p:nvPr/>
        </p:nvPicPr>
        <p:blipFill>
          <a:blip r:embed="rId3"/>
          <a:srcRect l="58241" t="-879" b="-1"/>
          <a:stretch/>
        </p:blipFill>
        <p:spPr>
          <a:xfrm>
            <a:off x="8946292" y="5514181"/>
            <a:ext cx="3245708" cy="45719"/>
          </a:xfrm>
          <a:prstGeom prst="rect">
            <a:avLst/>
          </a:prstGeom>
        </p:spPr>
      </p:pic>
    </p:spTree>
    <p:extLst>
      <p:ext uri="{BB962C8B-B14F-4D97-AF65-F5344CB8AC3E}">
        <p14:creationId xmlns:p14="http://schemas.microsoft.com/office/powerpoint/2010/main" val="18245210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Point Slides - Template" id="{13F81B2B-0C02-424E-9FE7-F8D771C4E7B0}" vid="{E18627D2-76DC-7244-9ADA-76B5C166EA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91F35ED903204459DD8C3D347C53C63" ma:contentTypeVersion="13" ma:contentTypeDescription="Create a new document." ma:contentTypeScope="" ma:versionID="d4ac4e82c62db49c1e5a15a23cd4ceb2">
  <xsd:schema xmlns:xsd="http://www.w3.org/2001/XMLSchema" xmlns:xs="http://www.w3.org/2001/XMLSchema" xmlns:p="http://schemas.microsoft.com/office/2006/metadata/properties" xmlns:ns2="bf5b42d2-f19d-48cf-84b9-5350bf8ab1f2" xmlns:ns3="e161b0ae-77d0-4e1a-8f4b-efb8c52fdceb" targetNamespace="http://schemas.microsoft.com/office/2006/metadata/properties" ma:root="true" ma:fieldsID="884888849258606e9a8b622197a0c7f8" ns2:_="" ns3:_="">
    <xsd:import namespace="bf5b42d2-f19d-48cf-84b9-5350bf8ab1f2"/>
    <xsd:import namespace="e161b0ae-77d0-4e1a-8f4b-efb8c52fdce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5b42d2-f19d-48cf-84b9-5350bf8ab1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c87f300b-9dbd-442b-8af8-658dbf5a352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61b0ae-77d0-4e1a-8f4b-efb8c52fdceb"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53c740c1-c571-48ca-a64d-9bf564e4e8ad}" ma:internalName="TaxCatchAll" ma:showField="CatchAllData" ma:web="e161b0ae-77d0-4e1a-8f4b-efb8c52fdce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e161b0ae-77d0-4e1a-8f4b-efb8c52fdceb" xsi:nil="true"/>
    <lcf76f155ced4ddcb4097134ff3c332f xmlns="bf5b42d2-f19d-48cf-84b9-5350bf8ab1f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F8A141A-CF4B-4B02-B698-958A1185506E}">
  <ds:schemaRefs>
    <ds:schemaRef ds:uri="http://schemas.microsoft.com/sharepoint/v3/contenttype/forms"/>
  </ds:schemaRefs>
</ds:datastoreItem>
</file>

<file path=customXml/itemProps2.xml><?xml version="1.0" encoding="utf-8"?>
<ds:datastoreItem xmlns:ds="http://schemas.openxmlformats.org/officeDocument/2006/customXml" ds:itemID="{783CB33D-6B26-4C0C-8F3A-4E4C3A42C0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5b42d2-f19d-48cf-84b9-5350bf8ab1f2"/>
    <ds:schemaRef ds:uri="e161b0ae-77d0-4e1a-8f4b-efb8c52fdce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EEA3AD-CE71-4E75-A170-75A1C4AECE7C}">
  <ds:schemaRefs>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bf5b42d2-f19d-48cf-84b9-5350bf8ab1f2"/>
    <ds:schemaRef ds:uri="e161b0ae-77d0-4e1a-8f4b-efb8c52fdce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10295</TotalTime>
  <Words>2510</Words>
  <Application>Microsoft Macintosh PowerPoint</Application>
  <PresentationFormat>Widescreen</PresentationFormat>
  <Paragraphs>264</Paragraphs>
  <Slides>39</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Aptos</vt:lpstr>
      <vt:lpstr>Aptos Display</vt:lpstr>
      <vt:lpstr>Arial</vt:lpstr>
      <vt:lpstr>Helvetica</vt:lpstr>
      <vt:lpstr>Office Theme</vt:lpstr>
      <vt:lpstr>PowerPoint Presentation</vt:lpstr>
      <vt:lpstr>Review of Interpretive Principles</vt:lpstr>
      <vt:lpstr>Ch12 V1-6 The Woman and the Dragon</vt:lpstr>
      <vt:lpstr>Who is the woman?</vt:lpstr>
      <vt:lpstr>Who is the child?</vt:lpstr>
      <vt:lpstr>Who is the Dragon?</vt:lpstr>
      <vt:lpstr>Revelation 12:9 (ESV)</vt:lpstr>
      <vt:lpstr>PowerPoint Presentation</vt:lpstr>
      <vt:lpstr>Revelation 12:10 (ESV)</vt:lpstr>
      <vt:lpstr>Revelation 12:11 (ESV)</vt:lpstr>
      <vt:lpstr>PowerPoint Presentation</vt:lpstr>
      <vt:lpstr>What can we see in these numbers</vt:lpstr>
      <vt:lpstr>What can we see in these numbers</vt:lpstr>
      <vt:lpstr>What can we see in these numbers</vt:lpstr>
      <vt:lpstr>1 Kings 17:1 (ESV)</vt:lpstr>
      <vt:lpstr>James 5:17-18 (ESV)</vt:lpstr>
      <vt:lpstr>Ch13 V1-10 The beast from the Sea</vt:lpstr>
      <vt:lpstr>Revelation 13:9-10 (ESV)</vt:lpstr>
      <vt:lpstr>V11-18 The beast from the land</vt:lpstr>
      <vt:lpstr>The Identity of the beast</vt:lpstr>
      <vt:lpstr>Revelation 17:7-14(ESV)</vt:lpstr>
      <vt:lpstr>Revelation 17:7-14(ESV)</vt:lpstr>
      <vt:lpstr>Revelation 17:7-14(ESV)</vt:lpstr>
      <vt:lpstr>The number of the beast</vt:lpstr>
      <vt:lpstr>So, let’s put this all together</vt:lpstr>
      <vt:lpstr>Ch14 1-5 The Lamb and the 144,000</vt:lpstr>
      <vt:lpstr>V6-13 The message of the Three Angels</vt:lpstr>
      <vt:lpstr>Revelation 14:12 (ESV)</vt:lpstr>
      <vt:lpstr>Revelation 13:10 (ESV)</vt:lpstr>
      <vt:lpstr>V14-20 Harvester of the Earth</vt:lpstr>
      <vt:lpstr>Ch15 V1-8 Preparation for the Seven Bowls of Judgement</vt:lpstr>
      <vt:lpstr>Verse 8</vt:lpstr>
      <vt:lpstr>Ch16 V1-16 First Through Sixth Bowls</vt:lpstr>
      <vt:lpstr>V17-21 Seventh Bowl</vt:lpstr>
      <vt:lpstr>Revelation 16:17 (ESV)</vt:lpstr>
      <vt:lpstr>Revelation 11:17 (ESV)</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Kirksey</dc:creator>
  <cp:lastModifiedBy>Jillian Hohensee</cp:lastModifiedBy>
  <cp:revision>17</cp:revision>
  <dcterms:created xsi:type="dcterms:W3CDTF">2024-08-28T14:39:48Z</dcterms:created>
  <dcterms:modified xsi:type="dcterms:W3CDTF">2024-09-25T21:27:56Z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0x010100591F35ED903204459DD8C3D347C53C63</vt:lpwstr>
  </property>
  <property fmtid="{D5CDD505-2E9C-101B-9397-08002B2CF9AE}" pid="3" name="MediaServiceImageTags">
    <vt:lpwstr/>
  </property>
</Properties>
</file>