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279" r:id="rId6"/>
    <p:sldId id="267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1699B8-CE1C-9C79-0955-2E8D38B1F6A3}" name="Lauren Kirksey" initials="" userId="S::lkirksey@harvester.cc::b918ab49-2d48-47c1-9974-7142e71339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A6B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56"/>
    <p:restoredTop sz="85879"/>
  </p:normalViewPr>
  <p:slideViewPr>
    <p:cSldViewPr snapToGrid="0">
      <p:cViewPr varScale="1">
        <p:scale>
          <a:sx n="102" d="100"/>
          <a:sy n="102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89AF5-EAC2-1A4E-87B9-69E9F7D3C5F4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0B9C7-40F5-D647-A838-9989CFF9F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6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Heading: Bold OR Regular (44 pt)</a:t>
            </a:r>
          </a:p>
          <a:p>
            <a:r>
              <a:rPr lang="en-US" dirty="0"/>
              <a:t>Text: Regular (36 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B9C7-40F5-D647-A838-9989CFF9FB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5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B9C7-40F5-D647-A838-9989CFF9FB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8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B9C7-40F5-D647-A838-9989CFF9FB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3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Heading: Bold OR Regular (44 pt)</a:t>
            </a:r>
          </a:p>
          <a:p>
            <a:r>
              <a:rPr lang="en-US" dirty="0"/>
              <a:t>Text: Regular (36 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B9C7-40F5-D647-A838-9989CFF9FB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0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Heading: Bold OR Regular (44 pt)</a:t>
            </a:r>
          </a:p>
          <a:p>
            <a:r>
              <a:rPr lang="en-US" dirty="0"/>
              <a:t>Text: Regular (36 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B9C7-40F5-D647-A838-9989CFF9FB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9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Heading: Bold OR Regular (44 pt)</a:t>
            </a:r>
          </a:p>
          <a:p>
            <a:r>
              <a:rPr lang="en-US" dirty="0"/>
              <a:t>Text: Regular (36 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B9C7-40F5-D647-A838-9989CFF9FB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06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Heading: Bold OR Regular (44 pt)</a:t>
            </a:r>
          </a:p>
          <a:p>
            <a:r>
              <a:rPr lang="en-US" dirty="0"/>
              <a:t>Text: Regular (36 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B9C7-40F5-D647-A838-9989CFF9FB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1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Heading: Bold OR Regular (44 pt)</a:t>
            </a:r>
          </a:p>
          <a:p>
            <a:r>
              <a:rPr lang="en-US" dirty="0"/>
              <a:t>Text: Regular (36 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B9C7-40F5-D647-A838-9989CFF9FB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Heading: Bold OR Regular (44 pt)</a:t>
            </a:r>
          </a:p>
          <a:p>
            <a:r>
              <a:rPr lang="en-US" dirty="0"/>
              <a:t>Text: Regular (36 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B9C7-40F5-D647-A838-9989CFF9FB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5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Heading: Bold OR Regular (44 pt)</a:t>
            </a:r>
          </a:p>
          <a:p>
            <a:r>
              <a:rPr lang="en-US" dirty="0"/>
              <a:t>Text: Regular (36 pt)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B9C7-40F5-D647-A838-9989CFF9FB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1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22F-C04F-914A-97B9-B646832A3DE3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F470-9928-5640-ACD4-902A5CDF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22F-C04F-914A-97B9-B646832A3DE3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F470-9928-5640-ACD4-902A5CDF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22F-C04F-914A-97B9-B646832A3DE3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F470-9928-5640-ACD4-902A5CDF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9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22F-C04F-914A-97B9-B646832A3DE3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F470-9928-5640-ACD4-902A5CDF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22F-C04F-914A-97B9-B646832A3DE3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F470-9928-5640-ACD4-902A5CDF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22F-C04F-914A-97B9-B646832A3DE3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F470-9928-5640-ACD4-902A5CDF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22F-C04F-914A-97B9-B646832A3DE3}" type="datetimeFigureOut">
              <a:rPr lang="en-US" smtClean="0"/>
              <a:t>10/9/24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F470-9928-5640-ACD4-902A5CDF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0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22F-C04F-914A-97B9-B646832A3DE3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F470-9928-5640-ACD4-902A5CDF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0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22F-C04F-914A-97B9-B646832A3DE3}" type="datetimeFigureOut">
              <a:rPr lang="en-US" smtClean="0"/>
              <a:t>10/9/24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F470-9928-5640-ACD4-902A5CDF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1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22F-C04F-914A-97B9-B646832A3DE3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F470-9928-5640-ACD4-902A5CDF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9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222F-C04F-914A-97B9-B646832A3DE3}" type="datetimeFigureOut">
              <a:rPr lang="en-US" smtClean="0"/>
              <a:t>10/9/24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F470-9928-5640-ACD4-902A5CDF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4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76D222F-C04F-914A-97B9-B646832A3DE3}" type="datetimeFigureOut">
              <a:rPr lang="en-US" smtClean="0"/>
              <a:t>10/9/24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336F470-9928-5640-ACD4-902A5CDF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89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9B05391-BE70-532B-60D0-0AA088AB9A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5778" y="39919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4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7989-8526-D100-D898-968B5223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433068"/>
            <a:ext cx="11306433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CFCFC"/>
                </a:solidFill>
                <a:latin typeface="Helvetica"/>
              </a:rPr>
              <a:t>How does Revelation fit with other Biblical Passages?</a:t>
            </a:r>
            <a:endParaRPr lang="en-US" sz="4800" b="1" dirty="0">
              <a:solidFill>
                <a:srgbClr val="FCFCFC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8C68-9BA1-E3FD-1A60-DA7FA23E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758631"/>
            <a:ext cx="11209719" cy="35834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4000" dirty="0">
                <a:solidFill>
                  <a:srgbClr val="FCFCFC"/>
                </a:solidFill>
                <a:latin typeface="Helvetica"/>
                <a:cs typeface="Helvetica"/>
              </a:rPr>
              <a:t>6. </a:t>
            </a: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1 Thessalonians 4 &amp; 5 (Return of Jesus)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4000" dirty="0">
                <a:solidFill>
                  <a:srgbClr val="FCFCFC"/>
                </a:solidFill>
                <a:latin typeface="Helvetica"/>
                <a:cs typeface="Helvetica"/>
              </a:rPr>
              <a:t>7. </a:t>
            </a: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2 Thessalonians 2 (Man of Lawlessness)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4000" dirty="0">
                <a:solidFill>
                  <a:srgbClr val="FCFCFC"/>
                </a:solidFill>
                <a:latin typeface="Helvetica"/>
                <a:cs typeface="Helvetica"/>
              </a:rPr>
              <a:t>8. </a:t>
            </a: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1 Peter 3:1-13 (The Day of the Lord)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4000" dirty="0">
                <a:solidFill>
                  <a:srgbClr val="FCFCFC"/>
                </a:solidFill>
                <a:latin typeface="Helvetica"/>
                <a:cs typeface="Helvetica"/>
              </a:rPr>
              <a:t>9. </a:t>
            </a: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1 John 4:1-6 (The Antichrist)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6A392-567D-9F06-AC85-FFF3D5BAC2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41" t="-879" b="-1"/>
          <a:stretch/>
        </p:blipFill>
        <p:spPr>
          <a:xfrm>
            <a:off x="8946292" y="5514181"/>
            <a:ext cx="32457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9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A57908-53FA-64FE-5E24-8BE4A79C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94" y="874807"/>
            <a:ext cx="5108385" cy="51083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10C60A1-DAD6-FB07-4456-E4689A62B317}"/>
              </a:ext>
            </a:extLst>
          </p:cNvPr>
          <p:cNvSpPr>
            <a:spLocks noGrp="1"/>
          </p:cNvSpPr>
          <p:nvPr/>
        </p:nvSpPr>
        <p:spPr>
          <a:xfrm>
            <a:off x="6507146" y="1359165"/>
            <a:ext cx="5261302" cy="413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Helvetica" pitchFamily="2" charset="0"/>
              </a:rPr>
              <a:t>Got questions?</a:t>
            </a:r>
          </a:p>
        </p:txBody>
      </p:sp>
    </p:spTree>
    <p:extLst>
      <p:ext uri="{BB962C8B-B14F-4D97-AF65-F5344CB8AC3E}">
        <p14:creationId xmlns:p14="http://schemas.microsoft.com/office/powerpoint/2010/main" val="315247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7989-8526-D100-D898-968B5223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433068"/>
            <a:ext cx="11306433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CFCFC"/>
                </a:solidFill>
                <a:latin typeface="Helvetica"/>
                <a:cs typeface="Helvetica"/>
              </a:rPr>
              <a:t>Quick Review of Interpretive Principles</a:t>
            </a:r>
            <a:endParaRPr lang="en-US" sz="4800" b="1" dirty="0">
              <a:solidFill>
                <a:srgbClr val="FCFCFC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8C68-9BA1-E3FD-1A60-DA7FA23E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758631"/>
            <a:ext cx="11209719" cy="35834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Language and Literature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Structure and Sequence</a:t>
            </a:r>
            <a:endParaRPr lang="en-US" sz="4000" dirty="0">
              <a:solidFill>
                <a:srgbClr val="A6B033"/>
              </a:solidFill>
              <a:latin typeface="Helvetica" pitchFamily="2" charset="0"/>
              <a:cs typeface="Helvetica"/>
            </a:endParaRP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Time and Audience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6A392-567D-9F06-AC85-FFF3D5BAC2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41" t="-879" b="-1"/>
          <a:stretch/>
        </p:blipFill>
        <p:spPr>
          <a:xfrm>
            <a:off x="8946292" y="5514181"/>
            <a:ext cx="32457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9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0C60A1-DAD6-FB07-4456-E4689A62B317}"/>
              </a:ext>
            </a:extLst>
          </p:cNvPr>
          <p:cNvSpPr>
            <a:spLocks noGrp="1"/>
          </p:cNvSpPr>
          <p:nvPr/>
        </p:nvSpPr>
        <p:spPr>
          <a:xfrm>
            <a:off x="6507146" y="1359165"/>
            <a:ext cx="5261302" cy="413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latin typeface="Helvetica" pitchFamily="2" charset="0"/>
            </a:endParaRPr>
          </a:p>
        </p:txBody>
      </p:sp>
      <p:pic>
        <p:nvPicPr>
          <p:cNvPr id="5" name="Picture 4" descr="A diagram of the structure of revelation&#10;&#10;Description automatically generated">
            <a:extLst>
              <a:ext uri="{FF2B5EF4-FFF2-40B4-BE49-F238E27FC236}">
                <a16:creationId xmlns:a16="http://schemas.microsoft.com/office/drawing/2014/main" id="{9FC422ED-D930-AC5B-FF05-19E111EA2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934" y="268904"/>
            <a:ext cx="8236131" cy="63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1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7989-8526-D100-D898-968B5223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433068"/>
            <a:ext cx="11306433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CFCFC"/>
                </a:solidFill>
                <a:latin typeface="Helvetica"/>
                <a:cs typeface="Helvetica"/>
              </a:rPr>
              <a:t>Reading Revelation Theologically</a:t>
            </a:r>
            <a:endParaRPr lang="en-US" sz="4800" b="1" dirty="0">
              <a:solidFill>
                <a:srgbClr val="FCFCFC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8C68-9BA1-E3FD-1A60-DA7FA23E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758631"/>
            <a:ext cx="11209719" cy="35834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42950" indent="-74295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Christ is among the churches</a:t>
            </a:r>
          </a:p>
          <a:p>
            <a:pPr marL="742950" indent="-74295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The judgements (seal, trumpets, bowls) are meant to induce repentance, not punishment</a:t>
            </a:r>
            <a:endParaRPr lang="en-US" sz="4000" dirty="0">
              <a:solidFill>
                <a:srgbClr val="A6B033"/>
              </a:solidFill>
              <a:latin typeface="Helvetica" pitchFamily="2" charset="0"/>
              <a:cs typeface="Helvetica"/>
            </a:endParaRPr>
          </a:p>
          <a:p>
            <a:pPr marL="742950" indent="-74295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Good and evil will co-exist until the end</a:t>
            </a:r>
          </a:p>
          <a:p>
            <a:pPr marL="742950" indent="-74295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The dragon is bound, but still influential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6A392-567D-9F06-AC85-FFF3D5BAC2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41" t="-879" b="-1"/>
          <a:stretch/>
        </p:blipFill>
        <p:spPr>
          <a:xfrm>
            <a:off x="8946292" y="5514181"/>
            <a:ext cx="32457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5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7989-8526-D100-D898-968B5223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433068"/>
            <a:ext cx="11306433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CFCFC"/>
                </a:solidFill>
                <a:latin typeface="Helvetica"/>
                <a:cs typeface="Helvetica"/>
              </a:rPr>
              <a:t>Reading Revelation Theologically</a:t>
            </a:r>
            <a:endParaRPr lang="en-US" sz="4800" b="1" dirty="0">
              <a:solidFill>
                <a:srgbClr val="FCFCFC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8C68-9BA1-E3FD-1A60-DA7FA23E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758631"/>
            <a:ext cx="11209719" cy="35834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4000" dirty="0">
                <a:latin typeface="Helvetica"/>
                <a:cs typeface="Helvetica"/>
              </a:rPr>
              <a:t>5. </a:t>
            </a: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The dragon is bound, but Christ reigns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4000" dirty="0">
                <a:solidFill>
                  <a:srgbClr val="FCFCFC"/>
                </a:solidFill>
                <a:latin typeface="Helvetica"/>
                <a:cs typeface="Helvetica"/>
              </a:rPr>
              <a:t>6. </a:t>
            </a: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The beasts are ever-present through changing incarnations as it rises and falls over the years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4000" dirty="0">
                <a:solidFill>
                  <a:srgbClr val="FCFCFC"/>
                </a:solidFill>
                <a:latin typeface="Helvetica"/>
                <a:cs typeface="Helvetica"/>
              </a:rPr>
              <a:t>7. </a:t>
            </a: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The mark of the beast is ever-present and ever-changing by culture and time</a:t>
            </a:r>
            <a:endParaRPr lang="en-US" sz="4000" dirty="0">
              <a:solidFill>
                <a:srgbClr val="FCFCFC"/>
              </a:solidFill>
              <a:latin typeface="Helvetica"/>
              <a:cs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6A392-567D-9F06-AC85-FFF3D5BAC2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41" t="-879" b="-1"/>
          <a:stretch/>
        </p:blipFill>
        <p:spPr>
          <a:xfrm>
            <a:off x="8946292" y="5514181"/>
            <a:ext cx="32457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7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7989-8526-D100-D898-968B5223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433068"/>
            <a:ext cx="11306433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CFCFC"/>
                </a:solidFill>
                <a:latin typeface="Helvetica"/>
                <a:cs typeface="Helvetica"/>
              </a:rPr>
              <a:t>Reading Revelation Theologically</a:t>
            </a:r>
            <a:endParaRPr lang="en-US" sz="4800" b="1" dirty="0">
              <a:solidFill>
                <a:srgbClr val="FCFCFC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8C68-9BA1-E3FD-1A60-DA7FA23E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758631"/>
            <a:ext cx="11209719" cy="35834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4000" dirty="0">
                <a:solidFill>
                  <a:srgbClr val="FCFCFC"/>
                </a:solidFill>
                <a:latin typeface="Helvetica"/>
                <a:cs typeface="Helvetica"/>
              </a:rPr>
              <a:t>8. </a:t>
            </a: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The saints are called to witness to the world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4000" dirty="0">
                <a:solidFill>
                  <a:srgbClr val="FCFCFC"/>
                </a:solidFill>
                <a:latin typeface="Helvetica"/>
                <a:cs typeface="Helvetica"/>
              </a:rPr>
              <a:t>9. </a:t>
            </a: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The saints will suffer, but Christ wins the ultimate victory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r>
              <a:rPr lang="en-US" sz="4000" dirty="0">
                <a:solidFill>
                  <a:srgbClr val="FCFCFC"/>
                </a:solidFill>
                <a:latin typeface="Helvetica"/>
                <a:cs typeface="Helvetica"/>
              </a:rPr>
              <a:t>10. </a:t>
            </a: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The end of the story is a complete reversal and restoration of all the damage and havoc caused by the dragon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6A392-567D-9F06-AC85-FFF3D5BAC2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41" t="-879" b="-1"/>
          <a:stretch/>
        </p:blipFill>
        <p:spPr>
          <a:xfrm>
            <a:off x="8946292" y="5514181"/>
            <a:ext cx="32457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7989-8526-D100-D898-968B5223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433068"/>
            <a:ext cx="11306433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CFCFC"/>
                </a:solidFill>
                <a:latin typeface="Helvetica"/>
                <a:cs typeface="Helvetica"/>
              </a:rPr>
              <a:t>Reading Revelation </a:t>
            </a:r>
            <a:r>
              <a:rPr lang="en-US" sz="4800" b="1" dirty="0" err="1">
                <a:solidFill>
                  <a:srgbClr val="FCFCFC"/>
                </a:solidFill>
                <a:latin typeface="Helvetica"/>
                <a:cs typeface="Helvetica"/>
              </a:rPr>
              <a:t>Transformationally</a:t>
            </a:r>
            <a:endParaRPr lang="en-US" sz="4800" b="1" dirty="0">
              <a:solidFill>
                <a:srgbClr val="FCFCFC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8C68-9BA1-E3FD-1A60-DA7FA23E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758631"/>
            <a:ext cx="11209719" cy="35834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42950" indent="-742950">
              <a:lnSpc>
                <a:spcPct val="100000"/>
              </a:lnSpc>
              <a:buClr>
                <a:schemeClr val="tx1"/>
              </a:buClr>
              <a:buAutoNum type="arabicPeriod"/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We still face persecution and cultural seduction</a:t>
            </a:r>
          </a:p>
          <a:p>
            <a:pPr marL="742950" indent="-742950">
              <a:lnSpc>
                <a:spcPct val="100000"/>
              </a:lnSpc>
              <a:buClr>
                <a:schemeClr val="tx1"/>
              </a:buClr>
              <a:buAutoNum type="arabicPeriod"/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Our call is the same: to witness</a:t>
            </a:r>
          </a:p>
          <a:p>
            <a:pPr marL="742950" indent="-742950">
              <a:lnSpc>
                <a:spcPct val="100000"/>
              </a:lnSpc>
              <a:buClr>
                <a:schemeClr val="tx1"/>
              </a:buClr>
              <a:buAutoNum type="arabicPeriod"/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We are called to shine light in specific contexts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6A392-567D-9F06-AC85-FFF3D5BAC2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41" t="-879" b="-1"/>
          <a:stretch/>
        </p:blipFill>
        <p:spPr>
          <a:xfrm>
            <a:off x="8946292" y="5514181"/>
            <a:ext cx="32457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0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7989-8526-D100-D898-968B5223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433068"/>
            <a:ext cx="11306433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CFCFC"/>
                </a:solidFill>
                <a:latin typeface="Helvetica"/>
                <a:cs typeface="Helvetica"/>
              </a:rPr>
              <a:t>We are living in Babylon! How do we do this??</a:t>
            </a:r>
            <a:endParaRPr lang="en-US" sz="4000" b="1" dirty="0">
              <a:solidFill>
                <a:srgbClr val="FCFCFC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8C68-9BA1-E3FD-1A60-DA7FA23E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758631"/>
            <a:ext cx="11209719" cy="35834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3600" dirty="0">
                <a:solidFill>
                  <a:srgbClr val="A6B033"/>
                </a:solidFill>
                <a:latin typeface="Helvetica"/>
                <a:cs typeface="Helvetica"/>
              </a:rPr>
              <a:t>Critical thinking and discernment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3600" dirty="0">
                <a:solidFill>
                  <a:srgbClr val="A6B033"/>
                </a:solidFill>
                <a:latin typeface="Helvetica"/>
                <a:cs typeface="Helvetica"/>
              </a:rPr>
              <a:t>Closely examine who or what we give our allegiance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3600" dirty="0">
                <a:solidFill>
                  <a:srgbClr val="A6B033"/>
                </a:solidFill>
                <a:latin typeface="Helvetica"/>
                <a:cs typeface="Helvetica"/>
              </a:rPr>
              <a:t>View everything through spiritual eyes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3600" dirty="0">
                <a:solidFill>
                  <a:srgbClr val="A6B033"/>
                </a:solidFill>
                <a:latin typeface="Helvetica"/>
                <a:cs typeface="Helvetica"/>
              </a:rPr>
              <a:t>Prepare for opposition from the beast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3600" dirty="0">
                <a:solidFill>
                  <a:srgbClr val="A6B033"/>
                </a:solidFill>
                <a:latin typeface="Helvetica"/>
                <a:cs typeface="Helvetica"/>
              </a:rPr>
              <a:t>Don’t neglect to worship the Lamb!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6A392-567D-9F06-AC85-FFF3D5BAC2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41" t="-879" b="-1"/>
          <a:stretch/>
        </p:blipFill>
        <p:spPr>
          <a:xfrm>
            <a:off x="8946292" y="5514181"/>
            <a:ext cx="32457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7989-8526-D100-D898-968B5223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433068"/>
            <a:ext cx="11306433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CFCFC"/>
                </a:solidFill>
                <a:latin typeface="Helvetica"/>
              </a:rPr>
              <a:t>How does Revelation fit with other Biblical Passages?</a:t>
            </a:r>
            <a:endParaRPr lang="en-US" sz="4800" b="1" dirty="0">
              <a:solidFill>
                <a:srgbClr val="FCFCFC"/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8C68-9BA1-E3FD-1A60-DA7FA23E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758631"/>
            <a:ext cx="11209719" cy="35834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42950" indent="-742950">
              <a:lnSpc>
                <a:spcPct val="100000"/>
              </a:lnSpc>
              <a:buClr>
                <a:schemeClr val="tx1"/>
              </a:buClr>
              <a:buAutoNum type="arabicPeriod"/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Ezekiel 39 &amp; 39 (Gog and Magog)</a:t>
            </a:r>
          </a:p>
          <a:p>
            <a:pPr marL="742950" indent="-742950">
              <a:lnSpc>
                <a:spcPct val="100000"/>
              </a:lnSpc>
              <a:buClr>
                <a:schemeClr val="tx1"/>
              </a:buClr>
              <a:buAutoNum type="arabicPeriod"/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Daniel 9:24-27 (The Seventy Weeks)</a:t>
            </a:r>
          </a:p>
          <a:p>
            <a:pPr marL="742950" indent="-742950">
              <a:lnSpc>
                <a:spcPct val="100000"/>
              </a:lnSpc>
              <a:buClr>
                <a:schemeClr val="tx1"/>
              </a:buClr>
              <a:buAutoNum type="arabicPeriod"/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Matthew 24 (Olivette Discourse)</a:t>
            </a:r>
          </a:p>
          <a:p>
            <a:pPr marL="742950" indent="-742950">
              <a:lnSpc>
                <a:spcPct val="100000"/>
              </a:lnSpc>
              <a:buClr>
                <a:schemeClr val="tx1"/>
              </a:buClr>
              <a:buAutoNum type="arabicPeriod"/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Matthew 13 (Parable of the Reaper)</a:t>
            </a:r>
          </a:p>
          <a:p>
            <a:pPr marL="742950" indent="-742950">
              <a:lnSpc>
                <a:spcPct val="100000"/>
              </a:lnSpc>
              <a:buClr>
                <a:schemeClr val="tx1"/>
              </a:buClr>
              <a:buAutoNum type="arabicPeriod"/>
            </a:pPr>
            <a:r>
              <a:rPr lang="en-US" sz="4000" dirty="0">
                <a:solidFill>
                  <a:srgbClr val="A6B033"/>
                </a:solidFill>
                <a:latin typeface="Helvetica"/>
                <a:cs typeface="Helvetica"/>
              </a:rPr>
              <a:t>1 Corinthians 15 (The Resurrection)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26A392-567D-9F06-AC85-FFF3D5BAC2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241" t="-879" b="-1"/>
          <a:stretch/>
        </p:blipFill>
        <p:spPr>
          <a:xfrm>
            <a:off x="8946292" y="5514181"/>
            <a:ext cx="32457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9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Slides - Template" id="{13F81B2B-0C02-424E-9FE7-F8D771C4E7B0}" vid="{E18627D2-76DC-7244-9ADA-76B5C166EA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61b0ae-77d0-4e1a-8f4b-efb8c52fdceb" xsi:nil="true"/>
    <lcf76f155ced4ddcb4097134ff3c332f xmlns="bf5b42d2-f19d-48cf-84b9-5350bf8ab1f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1F35ED903204459DD8C3D347C53C63" ma:contentTypeVersion="13" ma:contentTypeDescription="Create a new document." ma:contentTypeScope="" ma:versionID="d4ac4e82c62db49c1e5a15a23cd4ceb2">
  <xsd:schema xmlns:xsd="http://www.w3.org/2001/XMLSchema" xmlns:xs="http://www.w3.org/2001/XMLSchema" xmlns:p="http://schemas.microsoft.com/office/2006/metadata/properties" xmlns:ns2="bf5b42d2-f19d-48cf-84b9-5350bf8ab1f2" xmlns:ns3="e161b0ae-77d0-4e1a-8f4b-efb8c52fdceb" targetNamespace="http://schemas.microsoft.com/office/2006/metadata/properties" ma:root="true" ma:fieldsID="884888849258606e9a8b622197a0c7f8" ns2:_="" ns3:_="">
    <xsd:import namespace="bf5b42d2-f19d-48cf-84b9-5350bf8ab1f2"/>
    <xsd:import namespace="e161b0ae-77d0-4e1a-8f4b-efb8c52fdc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b42d2-f19d-48cf-84b9-5350bf8ab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87f300b-9dbd-442b-8af8-658dbf5a3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1b0ae-77d0-4e1a-8f4b-efb8c52fdc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3c740c1-c571-48ca-a64d-9bf564e4e8ad}" ma:internalName="TaxCatchAll" ma:showField="CatchAllData" ma:web="e161b0ae-77d0-4e1a-8f4b-efb8c52fdc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EEA3AD-CE71-4E75-A170-75A1C4AECE7C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bf5b42d2-f19d-48cf-84b9-5350bf8ab1f2"/>
    <ds:schemaRef ds:uri="e161b0ae-77d0-4e1a-8f4b-efb8c52fdce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8A141A-CF4B-4B02-B698-958A118550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3CB33D-6B26-4C0C-8F3A-4E4C3A42C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b42d2-f19d-48cf-84b9-5350bf8ab1f2"/>
    <ds:schemaRef ds:uri="e161b0ae-77d0-4e1a-8f4b-efb8c52fdc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11733</TotalTime>
  <Words>459</Words>
  <Application>Microsoft Macintosh PowerPoint</Application>
  <PresentationFormat>Widescreen</PresentationFormat>
  <Paragraphs>65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Helvetica</vt:lpstr>
      <vt:lpstr>Office Theme</vt:lpstr>
      <vt:lpstr>PowerPoint Presentation</vt:lpstr>
      <vt:lpstr>Quick Review of Interpretive Principles</vt:lpstr>
      <vt:lpstr>PowerPoint Presentation</vt:lpstr>
      <vt:lpstr>Reading Revelation Theologically</vt:lpstr>
      <vt:lpstr>Reading Revelation Theologically</vt:lpstr>
      <vt:lpstr>Reading Revelation Theologically</vt:lpstr>
      <vt:lpstr>Reading Revelation Transformationally</vt:lpstr>
      <vt:lpstr>We are living in Babylon! How do we do this??</vt:lpstr>
      <vt:lpstr>How does Revelation fit with other Biblical Passages?</vt:lpstr>
      <vt:lpstr>How does Revelation fit with other Biblical Passages?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Kirksey</dc:creator>
  <cp:lastModifiedBy>Jillian Hohensee</cp:lastModifiedBy>
  <cp:revision>55</cp:revision>
  <cp:lastPrinted>2024-10-09T20:17:21Z</cp:lastPrinted>
  <dcterms:created xsi:type="dcterms:W3CDTF">2024-08-28T14:39:48Z</dcterms:created>
  <dcterms:modified xsi:type="dcterms:W3CDTF">2024-10-09T20:25:59Z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0x010100591F35ED903204459DD8C3D347C53C63</vt:lpwstr>
  </property>
  <property fmtid="{D5CDD505-2E9C-101B-9397-08002B2CF9AE}" pid="3" name="MediaServiceImageTags">
    <vt:lpwstr/>
  </property>
</Properties>
</file>